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6" r:id="rId3"/>
    <p:sldId id="257" r:id="rId4"/>
    <p:sldId id="268" r:id="rId5"/>
    <p:sldId id="269" r:id="rId6"/>
    <p:sldId id="258" r:id="rId7"/>
    <p:sldId id="270" r:id="rId8"/>
    <p:sldId id="271" r:id="rId9"/>
    <p:sldId id="259" r:id="rId10"/>
    <p:sldId id="260" r:id="rId11"/>
    <p:sldId id="262" r:id="rId12"/>
    <p:sldId id="263" r:id="rId13"/>
    <p:sldId id="264" r:id="rId14"/>
    <p:sldId id="265" r:id="rId15"/>
    <p:sldId id="266" r:id="rId16"/>
    <p:sldId id="267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56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6981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1968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1772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066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0296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054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4141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1885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0632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124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2463-7F9A-4524-BC46-B90EA605B9E4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64D90-8027-42A5-A6B1-90B338AE3A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300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pbi.mmh.org.tw/reports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主題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上傳</a:t>
            </a:r>
            <a:r>
              <a:rPr lang="en-US" altLang="zh-TW" dirty="0" smtClean="0"/>
              <a:t>BI</a:t>
            </a:r>
            <a:r>
              <a:rPr lang="zh-TW" altLang="en-US" dirty="0" smtClean="0"/>
              <a:t>報表</a:t>
            </a:r>
            <a:endParaRPr lang="en-US" altLang="zh-TW" dirty="0" smtClean="0"/>
          </a:p>
          <a:p>
            <a:r>
              <a:rPr lang="zh-TW" altLang="en-US" dirty="0" smtClean="0"/>
              <a:t>網頁瀏覽</a:t>
            </a:r>
            <a:r>
              <a:rPr lang="en-US" altLang="zh-TW" dirty="0" smtClean="0"/>
              <a:t>BI</a:t>
            </a:r>
            <a:r>
              <a:rPr lang="zh-TW" altLang="en-US" dirty="0" smtClean="0"/>
              <a:t>報表</a:t>
            </a:r>
            <a:endParaRPr lang="en-US" altLang="zh-TW" dirty="0" smtClean="0"/>
          </a:p>
          <a:p>
            <a:r>
              <a:rPr lang="en-US" altLang="zh-TW" dirty="0" err="1" smtClean="0"/>
              <a:t>iOS</a:t>
            </a:r>
            <a:r>
              <a:rPr lang="en-US" altLang="zh-TW" dirty="0" smtClean="0"/>
              <a:t> App</a:t>
            </a:r>
            <a:r>
              <a:rPr lang="zh-TW" altLang="en-US" dirty="0" smtClean="0"/>
              <a:t> </a:t>
            </a:r>
            <a:r>
              <a:rPr lang="en-US" altLang="zh-TW" dirty="0" smtClean="0"/>
              <a:t>BI</a:t>
            </a:r>
            <a:r>
              <a:rPr lang="zh-TW" altLang="en-US" dirty="0" smtClean="0"/>
              <a:t>安裝</a:t>
            </a:r>
            <a:endParaRPr lang="en-US" altLang="zh-TW" dirty="0" smtClean="0"/>
          </a:p>
          <a:p>
            <a:r>
              <a:rPr lang="en-US" altLang="zh-TW" dirty="0" err="1" smtClean="0"/>
              <a:t>iOS</a:t>
            </a:r>
            <a:r>
              <a:rPr lang="en-US" altLang="zh-TW" dirty="0" smtClean="0"/>
              <a:t> App</a:t>
            </a:r>
            <a:r>
              <a:rPr lang="zh-TW" altLang="en-US" dirty="0" smtClean="0"/>
              <a:t> 使用設定</a:t>
            </a:r>
            <a:endParaRPr lang="en-US" altLang="zh-TW" dirty="0" smtClean="0"/>
          </a:p>
          <a:p>
            <a:r>
              <a:rPr lang="en-US" altLang="zh-TW" dirty="0" smtClean="0"/>
              <a:t>BI</a:t>
            </a:r>
            <a:r>
              <a:rPr lang="zh-TW" altLang="en-US" dirty="0" smtClean="0"/>
              <a:t>報表自動更新設定介紹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1902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109" y="454024"/>
            <a:ext cx="9770364" cy="5988339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914400" y="5001491"/>
            <a:ext cx="9199418" cy="7065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3869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十字架</a:t>
            </a:r>
            <a:r>
              <a:rPr lang="en-US" altLang="zh-TW" dirty="0" smtClean="0"/>
              <a:t>&gt;</a:t>
            </a:r>
            <a:r>
              <a:rPr lang="zh-TW" altLang="en-US" dirty="0" smtClean="0"/>
              <a:t>行政</a:t>
            </a:r>
            <a:r>
              <a:rPr lang="en-US" altLang="zh-TW" dirty="0" smtClean="0"/>
              <a:t>&gt;</a:t>
            </a:r>
            <a:r>
              <a:rPr lang="zh-TW" altLang="en-US" dirty="0" smtClean="0"/>
              <a:t>雲端</a:t>
            </a:r>
            <a:r>
              <a:rPr lang="en-US" altLang="zh-TW" dirty="0" smtClean="0"/>
              <a:t>&gt;WIN</a:t>
            </a:r>
            <a:r>
              <a:rPr lang="zh-TW" altLang="en-US" dirty="0" smtClean="0"/>
              <a:t>認證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9580" y="1690688"/>
            <a:ext cx="8032839" cy="445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484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57560" cy="1325563"/>
          </a:xfrm>
        </p:spPr>
        <p:txBody>
          <a:bodyPr/>
          <a:lstStyle/>
          <a:p>
            <a:r>
              <a:rPr lang="zh-TW" altLang="en-US" dirty="0" smtClean="0"/>
              <a:t>執行認證</a:t>
            </a:r>
            <a:r>
              <a:rPr lang="en-US" altLang="zh-TW" dirty="0" smtClean="0"/>
              <a:t>&gt;</a:t>
            </a:r>
            <a:r>
              <a:rPr lang="zh-TW" altLang="zh-TW" dirty="0"/>
              <a:t>回到</a:t>
            </a:r>
            <a:r>
              <a:rPr lang="en-US" altLang="zh-TW" dirty="0"/>
              <a:t>Power BI</a:t>
            </a:r>
            <a:r>
              <a:rPr lang="zh-TW" altLang="zh-TW" dirty="0" smtClean="0"/>
              <a:t>重新</a:t>
            </a:r>
            <a:r>
              <a:rPr lang="zh-TW" altLang="en-US" dirty="0" smtClean="0"/>
              <a:t>執行</a:t>
            </a:r>
            <a:r>
              <a:rPr lang="zh-TW" altLang="zh-TW" dirty="0" smtClean="0"/>
              <a:t>上</a:t>
            </a:r>
            <a:r>
              <a:rPr lang="zh-TW" altLang="zh-TW" dirty="0"/>
              <a:t>傳</a:t>
            </a:r>
            <a:r>
              <a:rPr lang="en-US" altLang="zh-TW" dirty="0"/>
              <a:t>BI</a:t>
            </a:r>
            <a:r>
              <a:rPr lang="zh-TW" altLang="zh-TW" dirty="0" smtClean="0"/>
              <a:t>報表</a:t>
            </a:r>
            <a:endParaRPr lang="zh-TW" altLang="en-US" dirty="0"/>
          </a:p>
        </p:txBody>
      </p:sp>
      <p:pic>
        <p:nvPicPr>
          <p:cNvPr id="4" name="內容版面配置區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900" y="2127726"/>
            <a:ext cx="69342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4145280" y="5288280"/>
            <a:ext cx="2042160" cy="685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6187440" y="4077415"/>
            <a:ext cx="3147060" cy="663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 smtClean="0">
                <a:solidFill>
                  <a:srgbClr val="C00000"/>
                </a:solidFill>
              </a:rPr>
              <a:t>輸入</a:t>
            </a:r>
            <a:r>
              <a:rPr lang="en-US" altLang="zh-TW" b="1" dirty="0" smtClean="0">
                <a:solidFill>
                  <a:srgbClr val="C00000"/>
                </a:solidFill>
              </a:rPr>
              <a:t>OA</a:t>
            </a:r>
            <a:r>
              <a:rPr lang="zh-TW" altLang="en-US" b="1" dirty="0" smtClean="0">
                <a:solidFill>
                  <a:srgbClr val="C00000"/>
                </a:solidFill>
              </a:rPr>
              <a:t>密碼且一律大寫</a:t>
            </a:r>
            <a:endParaRPr lang="zh-TW" altLang="en-US" b="1" dirty="0">
              <a:solidFill>
                <a:srgbClr val="C0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51120" y="3566160"/>
            <a:ext cx="472440" cy="259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3374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365125"/>
            <a:ext cx="10972800" cy="4511675"/>
          </a:xfrm>
        </p:spPr>
        <p:txBody>
          <a:bodyPr/>
          <a:lstStyle/>
          <a:p>
            <a:r>
              <a:rPr lang="zh-TW" altLang="en-US" dirty="0" smtClean="0"/>
              <a:t>查看報表</a:t>
            </a:r>
            <a:r>
              <a:rPr lang="en-US" altLang="zh-TW" dirty="0" smtClean="0"/>
              <a:t>&gt;</a:t>
            </a:r>
            <a:br>
              <a:rPr lang="en-US" altLang="zh-TW" dirty="0" smtClean="0"/>
            </a:br>
            <a:r>
              <a:rPr lang="en-US" altLang="zh-TW" dirty="0" smtClean="0"/>
              <a:t>                </a:t>
            </a:r>
            <a:r>
              <a:rPr lang="en-US" altLang="zh-TW" b="1" dirty="0" err="1" smtClean="0">
                <a:solidFill>
                  <a:srgbClr val="FF0000"/>
                </a:solidFill>
              </a:rPr>
              <a:t>Chrom</a:t>
            </a:r>
            <a:r>
              <a:rPr lang="zh-TW" altLang="en-US" b="1" dirty="0" smtClean="0">
                <a:solidFill>
                  <a:srgbClr val="FF0000"/>
                </a:solidFill>
              </a:rPr>
              <a:t>登入</a:t>
            </a:r>
            <a:r>
              <a:rPr lang="en-US" altLang="zh-TW" dirty="0" smtClean="0"/>
              <a:t>:</a:t>
            </a:r>
            <a:r>
              <a:rPr lang="zh-TW" altLang="en-US" dirty="0" smtClean="0"/>
              <a:t>新版雲端決策</a:t>
            </a:r>
            <a:r>
              <a:rPr lang="en-US" altLang="zh-TW" dirty="0" err="1" smtClean="0"/>
              <a:t>PowerBI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39278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676" y="789304"/>
            <a:ext cx="11706648" cy="501713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936480" y="4282440"/>
            <a:ext cx="19050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4538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4107" y="1027906"/>
            <a:ext cx="7952849" cy="488362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206240" y="3368040"/>
            <a:ext cx="640080" cy="350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1516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552" y="560704"/>
            <a:ext cx="11132528" cy="5596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24460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手機安裝</a:t>
            </a:r>
            <a:r>
              <a:rPr lang="en-US" altLang="zh-TW" dirty="0" smtClean="0"/>
              <a:t>Microsoft Power BI-</a:t>
            </a:r>
            <a:r>
              <a:rPr lang="en-US" altLang="zh-TW" dirty="0" err="1" smtClean="0"/>
              <a:t>iOS</a:t>
            </a:r>
            <a:r>
              <a:rPr lang="zh-TW" altLang="en-US" dirty="0" smtClean="0"/>
              <a:t>為例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7736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84907"/>
            <a:ext cx="6873240" cy="5792056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9991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7695" y="661987"/>
            <a:ext cx="3049906" cy="3541827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432" y="661986"/>
            <a:ext cx="6505877" cy="2888933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4312" y="4203814"/>
            <a:ext cx="6700111" cy="2385380"/>
          </a:xfrm>
          <a:prstGeom prst="rect">
            <a:avLst/>
          </a:prstGeom>
        </p:spPr>
      </p:pic>
      <p:sp>
        <p:nvSpPr>
          <p:cNvPr id="7" name="向右箭號 6"/>
          <p:cNvSpPr/>
          <p:nvPr/>
        </p:nvSpPr>
        <p:spPr>
          <a:xfrm>
            <a:off x="4160520" y="2106452"/>
            <a:ext cx="563880" cy="78914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向下箭號 7"/>
          <p:cNvSpPr/>
          <p:nvPr/>
        </p:nvSpPr>
        <p:spPr>
          <a:xfrm>
            <a:off x="7574280" y="3688080"/>
            <a:ext cx="1188720" cy="74676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8895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上傳</a:t>
            </a:r>
            <a:r>
              <a:rPr lang="en-US" altLang="zh-TW" dirty="0" smtClean="0"/>
              <a:t>BI</a:t>
            </a:r>
            <a:r>
              <a:rPr lang="zh-TW" altLang="en-US" dirty="0" smtClean="0"/>
              <a:t>報表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5018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9139" y="175102"/>
            <a:ext cx="7512861" cy="3253898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3"/>
          <a:srcRect r="31508" b="10116"/>
          <a:stretch/>
        </p:blipFill>
        <p:spPr>
          <a:xfrm>
            <a:off x="283845" y="773113"/>
            <a:ext cx="4074796" cy="5109528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8470" y="3429000"/>
            <a:ext cx="3524250" cy="331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718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347" y="612140"/>
            <a:ext cx="9486211" cy="499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825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手機</a:t>
            </a:r>
            <a:r>
              <a:rPr lang="zh-TW" altLang="en-US" dirty="0" smtClean="0"/>
              <a:t>設</a:t>
            </a:r>
            <a:r>
              <a:rPr lang="zh-TW" altLang="en-US" dirty="0"/>
              <a:t>定</a:t>
            </a:r>
            <a:r>
              <a:rPr lang="en-US" altLang="zh-TW" dirty="0" smtClean="0"/>
              <a:t>Microsoft Power BI-</a:t>
            </a:r>
            <a:r>
              <a:rPr lang="en-US" altLang="zh-TW" dirty="0" err="1" smtClean="0"/>
              <a:t>iOS</a:t>
            </a:r>
            <a:r>
              <a:rPr lang="zh-TW" altLang="en-US" dirty="0" smtClean="0"/>
              <a:t>為例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209994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zh-TW" altLang="en-US" b="1" dirty="0" smtClean="0">
                <a:solidFill>
                  <a:srgbClr val="FF0000"/>
                </a:solidFill>
              </a:rPr>
              <a:t>注意</a:t>
            </a:r>
            <a:r>
              <a:rPr lang="en-US" altLang="zh-TW" b="1" dirty="0" smtClean="0">
                <a:solidFill>
                  <a:srgbClr val="FF0000"/>
                </a:solidFill>
              </a:rPr>
              <a:t>:</a:t>
            </a:r>
            <a:endParaRPr lang="zh-TW" altLang="zh-TW" b="1" dirty="0">
              <a:solidFill>
                <a:srgbClr val="FF0000"/>
              </a:solidFill>
            </a:endParaRPr>
          </a:p>
          <a:p>
            <a:r>
              <a:rPr lang="en-US" altLang="zh-TW" b="1" dirty="0"/>
              <a:t>1.</a:t>
            </a:r>
            <a:r>
              <a:rPr lang="zh-TW" altLang="zh-TW" b="1" dirty="0"/>
              <a:t>請先確認操作手機是否已註冊</a:t>
            </a:r>
            <a:r>
              <a:rPr lang="en-US" altLang="zh-TW" b="1" dirty="0"/>
              <a:t>MMHTP </a:t>
            </a:r>
            <a:r>
              <a:rPr lang="zh-TW" altLang="en-US" b="1" dirty="0" smtClean="0"/>
              <a:t>機碼</a:t>
            </a:r>
            <a:endParaRPr lang="zh-TW" altLang="zh-TW" dirty="0"/>
          </a:p>
          <a:p>
            <a:pPr marL="0" indent="0">
              <a:buNone/>
            </a:pPr>
            <a:r>
              <a:rPr lang="en-US" altLang="zh-TW" b="1" dirty="0" smtClean="0"/>
              <a:t>  (</a:t>
            </a:r>
            <a:r>
              <a:rPr lang="zh-TW" altLang="zh-TW" b="1" dirty="0"/>
              <a:t>若沒有，台北請聯絡</a:t>
            </a:r>
            <a:r>
              <a:rPr lang="en-US" altLang="zh-TW" b="1" dirty="0"/>
              <a:t>#2477 </a:t>
            </a:r>
            <a:r>
              <a:rPr lang="zh-TW" altLang="zh-TW" b="1" dirty="0"/>
              <a:t>協助註冊</a:t>
            </a:r>
            <a:r>
              <a:rPr lang="en-US" altLang="zh-TW" b="1" dirty="0"/>
              <a:t>)</a:t>
            </a:r>
            <a:endParaRPr lang="zh-TW" altLang="zh-TW" dirty="0"/>
          </a:p>
          <a:p>
            <a:r>
              <a:rPr lang="en-US" altLang="zh-TW" b="1" dirty="0"/>
              <a:t>2.</a:t>
            </a:r>
            <a:r>
              <a:rPr lang="zh-TW" altLang="zh-TW" b="1" dirty="0"/>
              <a:t>將</a:t>
            </a:r>
            <a:r>
              <a:rPr lang="en-US" altLang="zh-TW" b="1" dirty="0" err="1"/>
              <a:t>WiFi</a:t>
            </a:r>
            <a:r>
              <a:rPr lang="zh-TW" altLang="zh-TW" b="1" dirty="0"/>
              <a:t>切到</a:t>
            </a:r>
            <a:r>
              <a:rPr lang="en-US" altLang="zh-TW" b="1" dirty="0"/>
              <a:t>MMHTP-&gt;</a:t>
            </a:r>
            <a:r>
              <a:rPr lang="zh-TW" altLang="zh-TW" b="1" dirty="0"/>
              <a:t>執行設定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379235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55320" y="225552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altLang="zh-TW" sz="4900" dirty="0" smtClean="0"/>
              <a:t>1.</a:t>
            </a:r>
            <a:r>
              <a:rPr lang="zh-TW" altLang="zh-TW" sz="4900" dirty="0"/>
              <a:t>伺服器位址</a:t>
            </a:r>
            <a:r>
              <a:rPr lang="en-US" altLang="zh-TW" sz="4900" dirty="0"/>
              <a:t>:</a:t>
            </a:r>
            <a:r>
              <a:rPr lang="en-US" altLang="zh-TW" sz="4900" b="1" dirty="0"/>
              <a:t> </a:t>
            </a:r>
            <a:r>
              <a:rPr lang="en-US" altLang="zh-TW" sz="4900" b="1" dirty="0">
                <a:hlinkClick r:id="rId2"/>
              </a:rPr>
              <a:t>http://</a:t>
            </a:r>
            <a:r>
              <a:rPr lang="en-US" altLang="zh-TW" sz="4900" b="1" dirty="0" smtClean="0">
                <a:hlinkClick r:id="rId2"/>
              </a:rPr>
              <a:t>pbi.mmh.org.tw/report</a:t>
            </a:r>
            <a:r>
              <a:rPr lang="en-US" altLang="zh-TW" sz="4900" b="1" dirty="0" smtClean="0">
                <a:solidFill>
                  <a:srgbClr val="FF0000"/>
                </a:solidFill>
                <a:hlinkClick r:id="rId2"/>
              </a:rPr>
              <a:t>s</a:t>
            </a:r>
            <a:r>
              <a:rPr lang="en-US" altLang="zh-TW" sz="4900" b="1" dirty="0" smtClean="0"/>
              <a:t/>
            </a:r>
            <a:br>
              <a:rPr lang="en-US" altLang="zh-TW" sz="4900" b="1" dirty="0" smtClean="0"/>
            </a:br>
            <a:r>
              <a:rPr lang="zh-TW" altLang="zh-TW" sz="4900" dirty="0"/>
              <a:t/>
            </a:r>
            <a:br>
              <a:rPr lang="zh-TW" altLang="zh-TW" sz="4900" dirty="0"/>
            </a:br>
            <a:r>
              <a:rPr lang="en-US" altLang="zh-TW" sz="4900" dirty="0" smtClean="0"/>
              <a:t>2.</a:t>
            </a:r>
            <a:r>
              <a:rPr lang="zh-TW" altLang="zh-TW" sz="4900" dirty="0"/>
              <a:t>顯示名稱</a:t>
            </a:r>
            <a:r>
              <a:rPr lang="en-US" altLang="zh-TW" sz="4900" dirty="0"/>
              <a:t>(</a:t>
            </a:r>
            <a:r>
              <a:rPr lang="zh-TW" altLang="zh-TW" sz="4900" dirty="0"/>
              <a:t>輸入可辨識文字即可</a:t>
            </a:r>
            <a:r>
              <a:rPr lang="en-US" altLang="zh-TW" sz="4900" dirty="0"/>
              <a:t>):</a:t>
            </a:r>
            <a:r>
              <a:rPr lang="en-US" altLang="zh-TW" sz="4900" dirty="0" err="1"/>
              <a:t>mmhBI</a:t>
            </a:r>
            <a:r>
              <a:rPr lang="zh-TW" altLang="zh-TW" dirty="0"/>
              <a:t/>
            </a:r>
            <a:br>
              <a:rPr lang="zh-TW" altLang="zh-TW" dirty="0"/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14483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6940" y="227964"/>
            <a:ext cx="5990419" cy="597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583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1040" y="0"/>
            <a:ext cx="6944026" cy="63942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107680" y="1996440"/>
            <a:ext cx="3246120" cy="2392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000" b="1" dirty="0" smtClean="0">
                <a:solidFill>
                  <a:schemeClr val="tx1"/>
                </a:solidFill>
              </a:rPr>
              <a:t>輸入</a:t>
            </a:r>
            <a:endParaRPr lang="en-US" altLang="zh-TW" sz="2000" b="1" dirty="0" smtClean="0">
              <a:solidFill>
                <a:schemeClr val="tx1"/>
              </a:solidFill>
            </a:endParaRPr>
          </a:p>
          <a:p>
            <a:r>
              <a:rPr lang="en-US" altLang="zh-TW" sz="2000" b="1" dirty="0" smtClean="0">
                <a:solidFill>
                  <a:schemeClr val="tx1"/>
                </a:solidFill>
              </a:rPr>
              <a:t>OA</a:t>
            </a:r>
            <a:r>
              <a:rPr lang="zh-TW" altLang="zh-TW" sz="2000" b="1" dirty="0" smtClean="0">
                <a:solidFill>
                  <a:schemeClr val="tx1"/>
                </a:solidFill>
              </a:rPr>
              <a:t>使用者名稱</a:t>
            </a:r>
            <a:endParaRPr lang="en-US" altLang="zh-TW" sz="2000" b="1" dirty="0" smtClean="0">
              <a:solidFill>
                <a:schemeClr val="tx1"/>
              </a:solidFill>
            </a:endParaRPr>
          </a:p>
          <a:p>
            <a:r>
              <a:rPr lang="en-US" altLang="zh-TW" sz="2000" b="1" dirty="0" smtClean="0">
                <a:solidFill>
                  <a:schemeClr val="tx1"/>
                </a:solidFill>
              </a:rPr>
              <a:t>OA</a:t>
            </a:r>
            <a:r>
              <a:rPr lang="zh-TW" altLang="zh-TW" sz="2000" b="1" dirty="0" smtClean="0">
                <a:solidFill>
                  <a:schemeClr val="tx1"/>
                </a:solidFill>
              </a:rPr>
              <a:t>密碼</a:t>
            </a:r>
            <a:endParaRPr lang="en-US" altLang="zh-TW" sz="2000" b="1" dirty="0" smtClean="0">
              <a:solidFill>
                <a:schemeClr val="tx1"/>
              </a:solidFill>
            </a:endParaRPr>
          </a:p>
          <a:p>
            <a:endParaRPr lang="en-US" altLang="zh-TW" sz="2000" b="1" dirty="0" smtClean="0">
              <a:solidFill>
                <a:schemeClr val="tx1"/>
              </a:solidFill>
            </a:endParaRPr>
          </a:p>
          <a:p>
            <a:r>
              <a:rPr lang="en-US" altLang="zh-TW" sz="2000" b="1" dirty="0" smtClean="0">
                <a:solidFill>
                  <a:srgbClr val="C00000"/>
                </a:solidFill>
              </a:rPr>
              <a:t>(</a:t>
            </a:r>
            <a:r>
              <a:rPr lang="en-US" altLang="zh-TW" sz="2000" b="1" dirty="0">
                <a:solidFill>
                  <a:srgbClr val="C00000"/>
                </a:solidFill>
              </a:rPr>
              <a:t>OA</a:t>
            </a:r>
            <a:r>
              <a:rPr lang="zh-TW" altLang="zh-TW" sz="2000" b="1" dirty="0" smtClean="0">
                <a:solidFill>
                  <a:srgbClr val="C00000"/>
                </a:solidFill>
              </a:rPr>
              <a:t>帳號</a:t>
            </a:r>
            <a:r>
              <a:rPr lang="en-US" altLang="zh-TW" sz="2000" b="1" dirty="0" smtClean="0">
                <a:solidFill>
                  <a:srgbClr val="C00000"/>
                </a:solidFill>
              </a:rPr>
              <a:t>/</a:t>
            </a:r>
            <a:r>
              <a:rPr lang="zh-TW" altLang="zh-TW" sz="2000" b="1" dirty="0" smtClean="0">
                <a:solidFill>
                  <a:srgbClr val="C00000"/>
                </a:solidFill>
              </a:rPr>
              <a:t>密碼</a:t>
            </a:r>
            <a:r>
              <a:rPr lang="en-US" altLang="zh-TW" sz="2000" b="1" dirty="0">
                <a:solidFill>
                  <a:srgbClr val="C00000"/>
                </a:solidFill>
              </a:rPr>
              <a:t>,</a:t>
            </a:r>
            <a:r>
              <a:rPr lang="zh-TW" altLang="zh-TW" sz="2000" b="1" dirty="0">
                <a:solidFill>
                  <a:srgbClr val="C00000"/>
                </a:solidFill>
              </a:rPr>
              <a:t>英文一律大寫</a:t>
            </a:r>
            <a:r>
              <a:rPr lang="en-US" altLang="zh-TW" sz="2000" b="1" dirty="0">
                <a:solidFill>
                  <a:srgbClr val="C00000"/>
                </a:solidFill>
              </a:rPr>
              <a:t>)</a:t>
            </a:r>
            <a:endParaRPr lang="zh-TW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574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5117" y="240824"/>
            <a:ext cx="7117270" cy="6159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946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BI</a:t>
            </a:r>
            <a:r>
              <a:rPr lang="zh-TW" altLang="en-US" dirty="0" smtClean="0"/>
              <a:t>報表自動更新設定介紹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79592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10" y="365124"/>
            <a:ext cx="11173638" cy="565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5549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7254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1.</a:t>
            </a:r>
            <a:r>
              <a:rPr lang="zh-TW" altLang="zh-TW" dirty="0"/>
              <a:t>準備好要上傳的</a:t>
            </a:r>
            <a:r>
              <a:rPr lang="en-US" altLang="zh-TW" dirty="0"/>
              <a:t>BI </a:t>
            </a:r>
            <a:r>
              <a:rPr lang="zh-TW" altLang="zh-TW" dirty="0"/>
              <a:t>報表</a:t>
            </a:r>
          </a:p>
          <a:p>
            <a:r>
              <a:rPr lang="en-US" altLang="zh-TW" dirty="0" smtClean="0"/>
              <a:t>2.</a:t>
            </a:r>
            <a:r>
              <a:rPr lang="en-US" altLang="zh-TW" dirty="0"/>
              <a:t> </a:t>
            </a:r>
            <a:r>
              <a:rPr lang="en-US" altLang="zh-TW" dirty="0" smtClean="0"/>
              <a:t>[</a:t>
            </a:r>
            <a:r>
              <a:rPr lang="zh-TW" altLang="zh-TW" dirty="0"/>
              <a:t>檔案</a:t>
            </a:r>
            <a:r>
              <a:rPr lang="en-US" altLang="zh-TW" dirty="0" smtClean="0"/>
              <a:t>]&gt;[</a:t>
            </a:r>
            <a:r>
              <a:rPr lang="zh-TW" altLang="zh-TW" dirty="0"/>
              <a:t>另存新檔</a:t>
            </a:r>
            <a:r>
              <a:rPr lang="en-US" altLang="zh-TW" dirty="0" smtClean="0"/>
              <a:t>]&gt;</a:t>
            </a:r>
            <a:r>
              <a:rPr lang="zh-TW" altLang="zh-TW" dirty="0" smtClean="0"/>
              <a:t>選擇</a:t>
            </a:r>
            <a:r>
              <a:rPr lang="en-US" altLang="zh-TW" dirty="0"/>
              <a:t>[Power BI</a:t>
            </a:r>
            <a:r>
              <a:rPr lang="zh-TW" altLang="zh-TW" dirty="0"/>
              <a:t>報表伺服器</a:t>
            </a:r>
            <a:r>
              <a:rPr lang="en-US" altLang="zh-TW" dirty="0" smtClean="0"/>
              <a:t>]&gt;</a:t>
            </a:r>
          </a:p>
          <a:p>
            <a:pPr marL="0" indent="0">
              <a:buNone/>
            </a:pPr>
            <a:r>
              <a:rPr lang="zh-TW" altLang="zh-TW" dirty="0" smtClean="0"/>
              <a:t>輸入</a:t>
            </a:r>
            <a:r>
              <a:rPr lang="zh-TW" altLang="zh-TW" dirty="0"/>
              <a:t>報表伺服器位</a:t>
            </a:r>
            <a:r>
              <a:rPr lang="zh-TW" altLang="zh-TW" dirty="0" smtClean="0"/>
              <a:t>址</a:t>
            </a:r>
            <a:endParaRPr lang="en-US" altLang="zh-TW" dirty="0" smtClean="0"/>
          </a:p>
          <a:p>
            <a:pPr marL="0" indent="0">
              <a:buNone/>
            </a:pPr>
            <a:endParaRPr lang="en-US" altLang="zh-TW" dirty="0" smtClean="0"/>
          </a:p>
          <a:p>
            <a:pPr marL="0" indent="0" algn="ctr">
              <a:buNone/>
            </a:pPr>
            <a:r>
              <a:rPr lang="en-US" altLang="zh-TW" sz="6000" b="1" u="sng" dirty="0" smtClean="0">
                <a:solidFill>
                  <a:srgbClr val="7030A0"/>
                </a:solidFill>
              </a:rPr>
              <a:t>http</a:t>
            </a:r>
            <a:r>
              <a:rPr lang="en-US" altLang="zh-TW" sz="6000" b="1" u="sng" dirty="0">
                <a:solidFill>
                  <a:srgbClr val="7030A0"/>
                </a:solidFill>
              </a:rPr>
              <a:t>://pbi.mmh.org.tw/report</a:t>
            </a:r>
            <a:r>
              <a:rPr lang="en-US" altLang="zh-TW" sz="6000" b="1" u="sng" dirty="0">
                <a:solidFill>
                  <a:srgbClr val="FF0000"/>
                </a:solidFill>
              </a:rPr>
              <a:t>s</a:t>
            </a:r>
            <a:endParaRPr lang="zh-TW" altLang="zh-TW" sz="6000" b="1" u="sng" dirty="0">
              <a:solidFill>
                <a:srgbClr val="FF0000"/>
              </a:solidFill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56410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7204" y="365125"/>
            <a:ext cx="4516756" cy="5189782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8282" y="1569085"/>
            <a:ext cx="5857954" cy="3216592"/>
          </a:xfrm>
          <a:prstGeom prst="rect">
            <a:avLst/>
          </a:prstGeom>
        </p:spPr>
      </p:pic>
      <p:sp>
        <p:nvSpPr>
          <p:cNvPr id="7" name="向右箭號 6"/>
          <p:cNvSpPr/>
          <p:nvPr/>
        </p:nvSpPr>
        <p:spPr>
          <a:xfrm>
            <a:off x="5013960" y="2960016"/>
            <a:ext cx="716280" cy="106334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0707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365125"/>
            <a:ext cx="8595360" cy="579535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4840" y="4922520"/>
            <a:ext cx="8519160" cy="5943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4382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3.</a:t>
            </a:r>
            <a:r>
              <a:rPr lang="zh-TW" altLang="en-US" dirty="0" smtClean="0"/>
              <a:t>指定要放置檔案夾</a:t>
            </a:r>
            <a:endParaRPr lang="en-US" altLang="zh-TW" dirty="0" smtClean="0"/>
          </a:p>
          <a:p>
            <a:r>
              <a:rPr lang="en-US" altLang="zh-TW" dirty="0" smtClean="0"/>
              <a:t>4.</a:t>
            </a:r>
            <a:r>
              <a:rPr lang="zh-TW" altLang="en-US" dirty="0" smtClean="0"/>
              <a:t>填寫上傳</a:t>
            </a:r>
            <a:r>
              <a:rPr lang="en-US" altLang="zh-TW" dirty="0" smtClean="0"/>
              <a:t>BI</a:t>
            </a:r>
            <a:r>
              <a:rPr lang="zh-TW" altLang="en-US" dirty="0" smtClean="0"/>
              <a:t>報表檔案名稱格式</a:t>
            </a:r>
            <a:endParaRPr lang="en-US" altLang="zh-TW" dirty="0" smtClean="0"/>
          </a:p>
          <a:p>
            <a:pPr marL="0" indent="0">
              <a:buNone/>
            </a:pPr>
            <a:endParaRPr lang="en-US" altLang="zh-TW" sz="4000" b="1" dirty="0" smtClean="0"/>
          </a:p>
          <a:p>
            <a:pPr marL="0" indent="0" algn="ctr">
              <a:buNone/>
            </a:pPr>
            <a:r>
              <a:rPr lang="zh-TW" altLang="zh-TW" sz="4400" b="1" dirty="0" smtClean="0">
                <a:solidFill>
                  <a:srgbClr val="7030A0"/>
                </a:solidFill>
              </a:rPr>
              <a:t>員工</a:t>
            </a:r>
            <a:r>
              <a:rPr lang="zh-TW" altLang="zh-TW" sz="4400" b="1" dirty="0">
                <a:solidFill>
                  <a:srgbClr val="7030A0"/>
                </a:solidFill>
              </a:rPr>
              <a:t>代號</a:t>
            </a:r>
            <a:r>
              <a:rPr lang="en-US" altLang="zh-TW" sz="4400" b="1" dirty="0">
                <a:solidFill>
                  <a:srgbClr val="7030A0"/>
                </a:solidFill>
              </a:rPr>
              <a:t>_</a:t>
            </a:r>
            <a:r>
              <a:rPr lang="zh-TW" altLang="zh-TW" sz="4400" b="1" dirty="0">
                <a:solidFill>
                  <a:srgbClr val="7030A0"/>
                </a:solidFill>
              </a:rPr>
              <a:t>院區名稱</a:t>
            </a:r>
            <a:r>
              <a:rPr lang="en-US" altLang="zh-TW" sz="4400" b="1" dirty="0">
                <a:solidFill>
                  <a:srgbClr val="7030A0"/>
                </a:solidFill>
              </a:rPr>
              <a:t>_</a:t>
            </a:r>
            <a:r>
              <a:rPr lang="zh-TW" altLang="zh-TW" sz="4400" b="1" dirty="0">
                <a:solidFill>
                  <a:srgbClr val="7030A0"/>
                </a:solidFill>
              </a:rPr>
              <a:t>電話分機</a:t>
            </a:r>
            <a:r>
              <a:rPr lang="en-US" altLang="zh-TW" sz="4400" b="1" dirty="0">
                <a:solidFill>
                  <a:srgbClr val="7030A0"/>
                </a:solidFill>
              </a:rPr>
              <a:t>_</a:t>
            </a:r>
            <a:r>
              <a:rPr lang="zh-TW" altLang="zh-TW" sz="4400" b="1" dirty="0" smtClean="0">
                <a:solidFill>
                  <a:srgbClr val="7030A0"/>
                </a:solidFill>
              </a:rPr>
              <a:t>檔案名稱</a:t>
            </a:r>
            <a:endParaRPr lang="en-US" altLang="zh-TW" sz="44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en-US" altLang="zh-TW" sz="44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US" altLang="zh-TW" sz="4400" b="1" dirty="0" smtClean="0">
                <a:solidFill>
                  <a:srgbClr val="FF0000"/>
                </a:solidFill>
              </a:rPr>
              <a:t>[</a:t>
            </a:r>
            <a:r>
              <a:rPr lang="zh-TW" altLang="en-US" sz="4400" b="1" dirty="0" smtClean="0">
                <a:solidFill>
                  <a:srgbClr val="FF0000"/>
                </a:solidFill>
              </a:rPr>
              <a:t>例</a:t>
            </a:r>
            <a:r>
              <a:rPr lang="en-US" altLang="zh-TW" sz="4400" b="1" dirty="0" smtClean="0">
                <a:solidFill>
                  <a:srgbClr val="FF0000"/>
                </a:solidFill>
              </a:rPr>
              <a:t>]</a:t>
            </a:r>
            <a:r>
              <a:rPr lang="en-US" altLang="zh-TW" sz="4400" b="1" dirty="0" smtClean="0"/>
              <a:t>A141</a:t>
            </a:r>
            <a:r>
              <a:rPr lang="en-US" altLang="zh-TW" sz="4400" b="1" dirty="0" smtClean="0">
                <a:solidFill>
                  <a:srgbClr val="FF0000"/>
                </a:solidFill>
              </a:rPr>
              <a:t>_</a:t>
            </a:r>
            <a:r>
              <a:rPr lang="zh-TW" altLang="en-US" sz="4400" b="1" dirty="0" smtClean="0"/>
              <a:t>台北</a:t>
            </a:r>
            <a:r>
              <a:rPr lang="en-US" altLang="zh-TW" sz="4400" b="1" dirty="0" smtClean="0">
                <a:solidFill>
                  <a:srgbClr val="FF0000"/>
                </a:solidFill>
              </a:rPr>
              <a:t>_</a:t>
            </a:r>
            <a:r>
              <a:rPr lang="en-US" altLang="zh-TW" sz="4400" b="1" dirty="0" smtClean="0"/>
              <a:t>2477</a:t>
            </a:r>
            <a:r>
              <a:rPr lang="en-US" altLang="zh-TW" sz="4400" b="1" dirty="0" smtClean="0">
                <a:solidFill>
                  <a:srgbClr val="FF0000"/>
                </a:solidFill>
              </a:rPr>
              <a:t>_</a:t>
            </a:r>
            <a:r>
              <a:rPr lang="zh-TW" altLang="en-US" sz="4400" b="1" dirty="0" smtClean="0"/>
              <a:t>資訊室滿度調查</a:t>
            </a:r>
            <a:endParaRPr lang="zh-TW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651412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564" y="365124"/>
            <a:ext cx="6199497" cy="4511676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2620962"/>
            <a:ext cx="5827141" cy="3856038"/>
          </a:xfrm>
          <a:prstGeom prst="rect">
            <a:avLst/>
          </a:prstGeom>
        </p:spPr>
      </p:pic>
      <p:sp>
        <p:nvSpPr>
          <p:cNvPr id="6" name="向右箭號 5"/>
          <p:cNvSpPr/>
          <p:nvPr/>
        </p:nvSpPr>
        <p:spPr>
          <a:xfrm>
            <a:off x="4023360" y="4678680"/>
            <a:ext cx="1371600" cy="108204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5873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3074" y="1275398"/>
            <a:ext cx="9308305" cy="372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43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82040" y="2224405"/>
            <a:ext cx="10515600" cy="1325563"/>
          </a:xfrm>
        </p:spPr>
        <p:txBody>
          <a:bodyPr/>
          <a:lstStyle/>
          <a:p>
            <a:r>
              <a:rPr lang="en-US" altLang="zh-TW" dirty="0" smtClean="0"/>
              <a:t>&lt;&lt;BI</a:t>
            </a:r>
            <a:r>
              <a:rPr lang="zh-TW" altLang="en-US" dirty="0" smtClean="0"/>
              <a:t>報表上傳</a:t>
            </a:r>
            <a:r>
              <a:rPr lang="zh-TW" altLang="zh-TW" dirty="0" smtClean="0"/>
              <a:t>錯誤</a:t>
            </a:r>
            <a:r>
              <a:rPr lang="zh-TW" altLang="zh-TW" dirty="0"/>
              <a:t>排除</a:t>
            </a:r>
            <a:r>
              <a:rPr lang="en-US" altLang="zh-TW" dirty="0"/>
              <a:t>&gt;&gt;</a:t>
            </a:r>
            <a:r>
              <a:rPr lang="zh-TW" altLang="zh-TW" dirty="0"/>
              <a:t/>
            </a:r>
            <a:br>
              <a:rPr lang="zh-TW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63026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221</Words>
  <Application>Microsoft Office PowerPoint</Application>
  <PresentationFormat>寬螢幕</PresentationFormat>
  <Paragraphs>36</Paragraphs>
  <Slides>29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29</vt:i4>
      </vt:variant>
    </vt:vector>
  </HeadingPairs>
  <TitlesOfParts>
    <vt:vector size="34" baseType="lpstr">
      <vt:lpstr>新細明體</vt:lpstr>
      <vt:lpstr>Arial</vt:lpstr>
      <vt:lpstr>Calibri</vt:lpstr>
      <vt:lpstr>Calibri Light</vt:lpstr>
      <vt:lpstr>Office 佈景主題</vt:lpstr>
      <vt:lpstr>主題</vt:lpstr>
      <vt:lpstr>上傳BI報表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&lt;&lt;BI報表上傳錯誤排除&gt;&gt; </vt:lpstr>
      <vt:lpstr>PowerPoint 簡報</vt:lpstr>
      <vt:lpstr>十字架&gt;行政&gt;雲端&gt;WIN認證</vt:lpstr>
      <vt:lpstr>執行認證&gt;回到Power BI重新執行上傳BI報表</vt:lpstr>
      <vt:lpstr>查看報表&gt;                 Chrom登入:新版雲端決策PowerBI</vt:lpstr>
      <vt:lpstr>PowerPoint 簡報</vt:lpstr>
      <vt:lpstr>PowerPoint 簡報</vt:lpstr>
      <vt:lpstr>PowerPoint 簡報</vt:lpstr>
      <vt:lpstr>手機安裝Microsoft Power BI-iOS為例</vt:lpstr>
      <vt:lpstr>PowerPoint 簡報</vt:lpstr>
      <vt:lpstr>PowerPoint 簡報</vt:lpstr>
      <vt:lpstr>PowerPoint 簡報</vt:lpstr>
      <vt:lpstr>PowerPoint 簡報</vt:lpstr>
      <vt:lpstr>手機設定Microsoft Power BI-iOS為例</vt:lpstr>
      <vt:lpstr>1.伺服器位址: http://pbi.mmh.org.tw/reports  2.顯示名稱(輸入可辨識文字即可):mmhBI </vt:lpstr>
      <vt:lpstr>PowerPoint 簡報</vt:lpstr>
      <vt:lpstr>PowerPoint 簡報</vt:lpstr>
      <vt:lpstr>PowerPoint 簡報</vt:lpstr>
      <vt:lpstr>BI報表自動更新設定介紹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林佩宜(A141)</dc:creator>
  <cp:lastModifiedBy>林佩宜(A141)</cp:lastModifiedBy>
  <cp:revision>23</cp:revision>
  <dcterms:created xsi:type="dcterms:W3CDTF">2021-05-10T06:20:25Z</dcterms:created>
  <dcterms:modified xsi:type="dcterms:W3CDTF">2021-05-10T08:59:04Z</dcterms:modified>
</cp:coreProperties>
</file>