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49"/>
  </p:notesMasterIdLst>
  <p:handoutMasterIdLst>
    <p:handoutMasterId r:id="rId50"/>
  </p:handoutMasterIdLst>
  <p:sldIdLst>
    <p:sldId id="256" r:id="rId5"/>
    <p:sldId id="270" r:id="rId6"/>
    <p:sldId id="293" r:id="rId7"/>
    <p:sldId id="297" r:id="rId8"/>
    <p:sldId id="298" r:id="rId9"/>
    <p:sldId id="299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13" r:id="rId19"/>
    <p:sldId id="310" r:id="rId20"/>
    <p:sldId id="314" r:id="rId21"/>
    <p:sldId id="321" r:id="rId22"/>
    <p:sldId id="322" r:id="rId23"/>
    <p:sldId id="323" r:id="rId24"/>
    <p:sldId id="335" r:id="rId25"/>
    <p:sldId id="336" r:id="rId26"/>
    <p:sldId id="337" r:id="rId27"/>
    <p:sldId id="338" r:id="rId28"/>
    <p:sldId id="341" r:id="rId29"/>
    <p:sldId id="339" r:id="rId30"/>
    <p:sldId id="311" r:id="rId31"/>
    <p:sldId id="315" r:id="rId32"/>
    <p:sldId id="316" r:id="rId33"/>
    <p:sldId id="317" r:id="rId34"/>
    <p:sldId id="319" r:id="rId35"/>
    <p:sldId id="320" r:id="rId36"/>
    <p:sldId id="324" r:id="rId37"/>
    <p:sldId id="325" r:id="rId38"/>
    <p:sldId id="326" r:id="rId39"/>
    <p:sldId id="327" r:id="rId40"/>
    <p:sldId id="328" r:id="rId41"/>
    <p:sldId id="329" r:id="rId42"/>
    <p:sldId id="330" r:id="rId43"/>
    <p:sldId id="331" r:id="rId44"/>
    <p:sldId id="332" r:id="rId45"/>
    <p:sldId id="333" r:id="rId46"/>
    <p:sldId id="334" r:id="rId47"/>
    <p:sldId id="276" r:id="rId48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作者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17B1F2-979D-4C76-9E1F-9F3FD3872266}" v="4" dt="2021-12-09T01:26:44.025"/>
    <p1510:client id="{777F381F-08A2-4D4F-8FBD-A541AB7FE122}" v="2" dt="2021-12-09T01:11:11.7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3360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8" Type="http://schemas.microsoft.com/office/2018/10/relationships/authors" Target="author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57" Type="http://schemas.microsoft.com/office/2015/10/relationships/revisionInfo" Target="revisionInfo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劉益如_1059" userId="S::1059@o365.mmh.org.tw::a4d2d3c5-6ba7-4d01-b3ef-010df21efacb" providerId="AD" clId="Web-{0F17B1F2-979D-4C76-9E1F-9F3FD3872266}"/>
    <pc:docChg chg="modSld">
      <pc:chgData name="劉益如_1059" userId="S::1059@o365.mmh.org.tw::a4d2d3c5-6ba7-4d01-b3ef-010df21efacb" providerId="AD" clId="Web-{0F17B1F2-979D-4C76-9E1F-9F3FD3872266}" dt="2021-12-09T01:26:44.025" v="3" actId="1076"/>
      <pc:docMkLst>
        <pc:docMk/>
      </pc:docMkLst>
      <pc:sldChg chg="modSp">
        <pc:chgData name="劉益如_1059" userId="S::1059@o365.mmh.org.tw::a4d2d3c5-6ba7-4d01-b3ef-010df21efacb" providerId="AD" clId="Web-{0F17B1F2-979D-4C76-9E1F-9F3FD3872266}" dt="2021-12-09T01:26:22.727" v="2" actId="1076"/>
        <pc:sldMkLst>
          <pc:docMk/>
          <pc:sldMk cId="1221114864" sldId="305"/>
        </pc:sldMkLst>
        <pc:picChg chg="mod">
          <ac:chgData name="劉益如_1059" userId="S::1059@o365.mmh.org.tw::a4d2d3c5-6ba7-4d01-b3ef-010df21efacb" providerId="AD" clId="Web-{0F17B1F2-979D-4C76-9E1F-9F3FD3872266}" dt="2021-12-09T01:26:22.727" v="2" actId="1076"/>
          <ac:picMkLst>
            <pc:docMk/>
            <pc:sldMk cId="1221114864" sldId="305"/>
            <ac:picMk id="9" creationId="{1E22BBD9-AA5F-488F-BB8D-6FD40F12FFDA}"/>
          </ac:picMkLst>
        </pc:picChg>
      </pc:sldChg>
      <pc:sldChg chg="modSp">
        <pc:chgData name="劉益如_1059" userId="S::1059@o365.mmh.org.tw::a4d2d3c5-6ba7-4d01-b3ef-010df21efacb" providerId="AD" clId="Web-{0F17B1F2-979D-4C76-9E1F-9F3FD3872266}" dt="2021-12-09T01:26:44.025" v="3" actId="1076"/>
        <pc:sldMkLst>
          <pc:docMk/>
          <pc:sldMk cId="1898591513" sldId="306"/>
        </pc:sldMkLst>
        <pc:picChg chg="mod">
          <ac:chgData name="劉益如_1059" userId="S::1059@o365.mmh.org.tw::a4d2d3c5-6ba7-4d01-b3ef-010df21efacb" providerId="AD" clId="Web-{0F17B1F2-979D-4C76-9E1F-9F3FD3872266}" dt="2021-12-09T01:26:44.025" v="3" actId="1076"/>
          <ac:picMkLst>
            <pc:docMk/>
            <pc:sldMk cId="1898591513" sldId="306"/>
            <ac:picMk id="3" creationId="{716827FE-1781-4210-94F5-673139128696}"/>
          </ac:picMkLst>
        </pc:picChg>
      </pc:sldChg>
    </pc:docChg>
  </pc:docChgLst>
  <pc:docChgLst>
    <pc:chgData name="黃婷鈺_A499" userId="S::a499@o365.mmh.org.tw::d6b0a6bd-b07a-4fa3-b000-383a0e705c47" providerId="AD" clId="Web-{777F381F-08A2-4D4F-8FBD-A541AB7FE122}"/>
    <pc:docChg chg="modSld">
      <pc:chgData name="黃婷鈺_A499" userId="S::a499@o365.mmh.org.tw::d6b0a6bd-b07a-4fa3-b000-383a0e705c47" providerId="AD" clId="Web-{777F381F-08A2-4D4F-8FBD-A541AB7FE122}" dt="2021-12-09T01:11:11.704" v="1" actId="1076"/>
      <pc:docMkLst>
        <pc:docMk/>
      </pc:docMkLst>
      <pc:sldChg chg="modSp">
        <pc:chgData name="黃婷鈺_A499" userId="S::a499@o365.mmh.org.tw::d6b0a6bd-b07a-4fa3-b000-383a0e705c47" providerId="AD" clId="Web-{777F381F-08A2-4D4F-8FBD-A541AB7FE122}" dt="2021-12-09T01:11:11.704" v="1" actId="1076"/>
        <pc:sldMkLst>
          <pc:docMk/>
          <pc:sldMk cId="2952251159" sldId="304"/>
        </pc:sldMkLst>
        <pc:picChg chg="mod">
          <ac:chgData name="黃婷鈺_A499" userId="S::a499@o365.mmh.org.tw::d6b0a6bd-b07a-4fa3-b000-383a0e705c47" providerId="AD" clId="Web-{777F381F-08A2-4D4F-8FBD-A541AB7FE122}" dt="2021-12-09T01:11:11.704" v="1" actId="1076"/>
          <ac:picMkLst>
            <pc:docMk/>
            <pc:sldMk cId="2952251159" sldId="304"/>
            <ac:picMk id="3" creationId="{41C79495-5B80-4F8E-9F00-7A1670E2317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76FB3A4-D5D4-495C-AAA0-94A56026E627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2021/12/8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F9A36D-7FAC-478F-9944-F324014F6FD1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106E7358-DB18-48DD-91BC-D4D36CB91577}" type="datetime1">
              <a:rPr lang="zh-TW" altLang="en-US" noProof="0" smtClean="0"/>
              <a:t>2021/12/8</a:t>
            </a:fld>
            <a:endParaRPr lang="zh-TW" altLang="en-US" noProof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D4B9A9E5-4F7F-4A7D-9DE1-899232329269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98302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/>
              <a:t>//</a:t>
            </a:r>
            <a:r>
              <a:rPr lang="zh-TW" altLang="en-US"/>
              <a:t>範例中使用</a:t>
            </a:r>
            <a:r>
              <a:rPr lang="en-US" altLang="zh-TW"/>
              <a:t>Input Model</a:t>
            </a:r>
          </a:p>
          <a:p>
            <a:pPr lvl="1"/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using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System;</a:t>
            </a:r>
          </a:p>
          <a:p>
            <a:pPr lvl="1"/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using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System.Collections.Generic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;</a:t>
            </a:r>
          </a:p>
          <a:p>
            <a:pPr lvl="1"/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using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System.Linq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;</a:t>
            </a:r>
          </a:p>
          <a:p>
            <a:pPr lvl="1"/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using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System.Web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;</a:t>
            </a:r>
          </a:p>
          <a:p>
            <a:pPr lvl="1"/>
            <a:endParaRPr lang="zh-TW" altLang="en-US" sz="1800">
              <a:solidFill>
                <a:srgbClr val="000000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pPr lvl="1"/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namespace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WebAPI_IOTEST.Models</a:t>
            </a:r>
            <a:endParaRPr lang="en-US" altLang="zh-TW" sz="1800">
              <a:solidFill>
                <a:srgbClr val="000000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pPr lvl="1"/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{</a:t>
            </a:r>
          </a:p>
          <a:p>
            <a:pPr lvl="1"/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public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class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>
                <a:solidFill>
                  <a:srgbClr val="2B91A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Input</a:t>
            </a:r>
            <a:endParaRPr lang="en-US" altLang="zh-TW" sz="1800">
              <a:solidFill>
                <a:srgbClr val="000000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pPr lvl="1"/>
            <a:r>
              <a:rPr lang="zh-TW" altLang="en-US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{</a:t>
            </a:r>
          </a:p>
          <a:p>
            <a:pPr lvl="1"/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public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string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Hospid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{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set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;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get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; }</a:t>
            </a:r>
          </a:p>
          <a:p>
            <a:pPr lvl="1"/>
            <a:r>
              <a:rPr lang="zh-TW" altLang="en-US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}</a:t>
            </a:r>
          </a:p>
          <a:p>
            <a:pPr lvl="1"/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}</a:t>
            </a:r>
            <a:endParaRPr lang="zh-TW" altLang="en-US"/>
          </a:p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10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5748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/>
              <a:t>//</a:t>
            </a:r>
            <a:r>
              <a:rPr lang="zh-TW" altLang="en-US"/>
              <a:t>範例中使用</a:t>
            </a:r>
            <a:r>
              <a:rPr lang="en-US" altLang="zh-TW"/>
              <a:t>Output Model</a:t>
            </a:r>
          </a:p>
          <a:p>
            <a:pPr lvl="1"/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using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System;</a:t>
            </a:r>
          </a:p>
          <a:p>
            <a:pPr lvl="1"/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using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System.Collections.Generic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;</a:t>
            </a:r>
          </a:p>
          <a:p>
            <a:pPr lvl="1"/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using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System.Linq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;</a:t>
            </a:r>
          </a:p>
          <a:p>
            <a:pPr lvl="1"/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using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System.Web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;</a:t>
            </a:r>
          </a:p>
          <a:p>
            <a:pPr lvl="1"/>
            <a:endParaRPr lang="zh-TW" altLang="en-US" sz="1800">
              <a:solidFill>
                <a:srgbClr val="000000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pPr lvl="1"/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namespace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WebAPI_IOTEST.Models</a:t>
            </a:r>
            <a:endParaRPr lang="en-US" altLang="zh-TW" sz="1800">
              <a:solidFill>
                <a:srgbClr val="000000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pPr lvl="1"/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{</a:t>
            </a:r>
          </a:p>
          <a:p>
            <a:pPr lvl="1"/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public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class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>
                <a:solidFill>
                  <a:srgbClr val="2B91A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MNUSUP</a:t>
            </a:r>
            <a:endParaRPr lang="en-US" altLang="zh-TW" sz="1800">
              <a:solidFill>
                <a:srgbClr val="000000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pPr lvl="1"/>
            <a:r>
              <a:rPr lang="zh-TW" altLang="en-US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{</a:t>
            </a:r>
          </a:p>
          <a:p>
            <a:pPr lvl="1"/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public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string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TAXID {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set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;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get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; }</a:t>
            </a:r>
          </a:p>
          <a:p>
            <a:pPr lvl="1"/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public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string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CNAME {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set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;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get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; }</a:t>
            </a:r>
          </a:p>
          <a:p>
            <a:pPr lvl="1"/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public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string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CNAME1 {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set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;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get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; }</a:t>
            </a:r>
          </a:p>
          <a:p>
            <a:pPr lvl="1"/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public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string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CONTACT {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set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;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get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; }</a:t>
            </a:r>
          </a:p>
          <a:p>
            <a:pPr lvl="1"/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public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string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CONTTEL {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set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;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get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; }</a:t>
            </a:r>
          </a:p>
          <a:p>
            <a:pPr lvl="1"/>
            <a:r>
              <a:rPr lang="zh-TW" altLang="en-US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}</a:t>
            </a:r>
          </a:p>
          <a:p>
            <a:pPr lvl="1"/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}</a:t>
            </a:r>
            <a:endParaRPr lang="zh-TW" altLang="en-US"/>
          </a:p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11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889399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/>
              <a:t>//</a:t>
            </a:r>
            <a:r>
              <a:rPr lang="zh-TW" altLang="en-US"/>
              <a:t>範例中使用的引用</a:t>
            </a:r>
            <a:endParaRPr lang="en-US" altLang="zh-TW"/>
          </a:p>
          <a:p>
            <a:pPr lvl="1"/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using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System;</a:t>
            </a:r>
          </a:p>
          <a:p>
            <a:pPr lvl="1"/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using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System.Collections.Generic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;</a:t>
            </a:r>
          </a:p>
          <a:p>
            <a:pPr lvl="1"/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using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System.Linq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;</a:t>
            </a:r>
          </a:p>
          <a:p>
            <a:pPr lvl="1"/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using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System.Net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;</a:t>
            </a:r>
          </a:p>
          <a:p>
            <a:pPr lvl="1"/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using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System.Net.Http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;</a:t>
            </a:r>
          </a:p>
          <a:p>
            <a:pPr lvl="1"/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using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System.Web.Http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;</a:t>
            </a:r>
          </a:p>
          <a:p>
            <a:pPr lvl="1"/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using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WebAPI_IOTEST.Models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;</a:t>
            </a:r>
          </a:p>
          <a:p>
            <a:pPr lvl="1"/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using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System.Data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;</a:t>
            </a:r>
            <a:endParaRPr lang="zh-TW" altLang="en-US"/>
          </a:p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12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064600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//</a:t>
            </a:r>
            <a:r>
              <a:rPr lang="zh-TW" altLang="en-US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依照傳入值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id</a:t>
            </a:r>
            <a:r>
              <a:rPr lang="zh-TW" altLang="en-US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，切換院區連線</a:t>
            </a:r>
            <a:endParaRPr lang="en-US" altLang="zh-TW" sz="1800">
              <a:solidFill>
                <a:srgbClr val="000000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switch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(id)</a:t>
            </a:r>
          </a:p>
          <a:p>
            <a:r>
              <a:rPr lang="zh-TW" altLang="en-US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{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case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1: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   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gvMMHCON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=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new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MMHCON.MmhCon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(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"-ORAOLEDB -WEB -</a:t>
            </a:r>
            <a:r>
              <a:rPr lang="en-US" altLang="zh-TW" sz="1800" err="1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DBHosp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TP"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);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break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case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2: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   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gvMMHCON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=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new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MMHCON.MmhCon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(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"-ORAOLEDB -WEB -</a:t>
            </a:r>
            <a:r>
              <a:rPr lang="en-US" altLang="zh-TW" sz="1800" err="1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DBHosp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TS"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);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break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case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3: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   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gvMMHCON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=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new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MMHCON.MmhCon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(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"-ORAOLEDB -WEB -</a:t>
            </a:r>
            <a:r>
              <a:rPr lang="en-US" altLang="zh-TW" sz="1800" err="1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DBHosp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TT"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);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break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case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4: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   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gvMMHCON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=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new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MMHCON.MmhCon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(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"-ORAOLEDB -WEB -</a:t>
            </a:r>
            <a:r>
              <a:rPr lang="en-US" altLang="zh-TW" sz="1800" err="1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DBHosp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HC"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);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break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default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: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   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gvMMHCON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=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new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MMHCON.MmhCon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(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"-ORAOLEDB -WEB -</a:t>
            </a:r>
            <a:r>
              <a:rPr lang="en-US" altLang="zh-TW" sz="1800" err="1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DBHosp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TP"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);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break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;</a:t>
            </a:r>
          </a:p>
          <a:p>
            <a:r>
              <a:rPr lang="zh-TW" altLang="en-US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}</a:t>
            </a:r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13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785439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//</a:t>
            </a:r>
            <a:r>
              <a:rPr lang="zh-TW" altLang="en-US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將資料轉入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JsonList</a:t>
            </a:r>
            <a:r>
              <a:rPr lang="zh-TW" altLang="en-US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並回傳</a:t>
            </a:r>
            <a:endParaRPr lang="en-US" altLang="zh-TW" sz="1800">
              <a:solidFill>
                <a:srgbClr val="000000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List&lt;MNUSUP&gt;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myReturn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=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new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List&lt;MNUSUP&gt;();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string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mysql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= 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"SELECT * FROM MNUSUP "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DataTable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myTbl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=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gvMMHCON.DoSQLSelect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(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mysql,</a:t>
            </a:r>
            <a:r>
              <a:rPr lang="en-US" altLang="zh-TW" sz="1800" err="1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ref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gvMMHCON.Command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);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if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(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myTbl.Rows.Count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&gt; 0)</a:t>
            </a:r>
          </a:p>
          <a:p>
            <a:r>
              <a:rPr lang="zh-TW" altLang="en-US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{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for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(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int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i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= 0;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i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&lt;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myTbl.Rows.Count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;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i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++)</a:t>
            </a:r>
          </a:p>
          <a:p>
            <a:r>
              <a:rPr lang="zh-TW" altLang="en-US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{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    MNUSUP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dr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=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new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MNUSUP();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   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dr.TAXID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=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myTbl.Rows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[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i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][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"TAXID"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].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ToString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();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   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dr.CNAME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=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myTbl.Rows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[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i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][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"CNAME"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].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ToString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();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    dr.CNAME1 =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myTbl.Rows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[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i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][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"CNAME1"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].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ToString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();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   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dr.CONTACT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=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myTbl.Rows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[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i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][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"CONTACT"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].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ToString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();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   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dr.CONTTEL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=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myTbl.Rows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[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i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][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"CONTTEL"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].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ToString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();</a:t>
            </a:r>
          </a:p>
          <a:p>
            <a:endParaRPr lang="zh-TW" altLang="en-US" sz="1800">
              <a:solidFill>
                <a:srgbClr val="000000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   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myReturn.Add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(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dr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);</a:t>
            </a:r>
          </a:p>
          <a:p>
            <a:r>
              <a:rPr lang="zh-TW" altLang="en-US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}</a:t>
            </a:r>
          </a:p>
          <a:p>
            <a:r>
              <a:rPr lang="zh-TW" altLang="en-US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}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else</a:t>
            </a:r>
            <a:endParaRPr lang="en-US" altLang="zh-TW" sz="1800">
              <a:solidFill>
                <a:srgbClr val="000000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r>
              <a:rPr lang="zh-TW" altLang="en-US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{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MNUSUP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dr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=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new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MNUSUP();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dr.TAXID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= 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</a:t>
            </a:r>
            <a:r>
              <a:rPr lang="zh-TW" altLang="en-US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查無資料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;</a:t>
            </a:r>
          </a:p>
          <a:p>
            <a:endParaRPr lang="zh-TW" altLang="en-US" sz="1800">
              <a:solidFill>
                <a:srgbClr val="000000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myReturn.Add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(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dr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);</a:t>
            </a:r>
          </a:p>
          <a:p>
            <a:r>
              <a:rPr lang="zh-TW" altLang="en-US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}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return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myReturn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;</a:t>
            </a:r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14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046658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//API-GET </a:t>
            </a:r>
            <a:r>
              <a:rPr lang="zh-TW" altLang="en-US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範例</a:t>
            </a:r>
            <a:endParaRPr lang="en-US" altLang="zh-TW" sz="1800">
              <a:solidFill>
                <a:srgbClr val="0000FF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public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List&lt;Output&gt; Get(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int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id)</a:t>
            </a:r>
          </a:p>
          <a:p>
            <a:r>
              <a:rPr lang="zh-TW" altLang="en-US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{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switch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(id)</a:t>
            </a:r>
          </a:p>
          <a:p>
            <a:r>
              <a:rPr lang="zh-TW" altLang="en-US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{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case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1: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   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gvMMHCON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=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new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MMHCON.MmhCon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(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"-ORAOLEDB -WEB -</a:t>
            </a:r>
            <a:r>
              <a:rPr lang="en-US" altLang="zh-TW" sz="1800" err="1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DBHosp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TP"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);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break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case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2: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   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gvMMHCON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=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new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MMHCON.MmhCon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(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"-ORAOLEDB -WEB -</a:t>
            </a:r>
            <a:r>
              <a:rPr lang="en-US" altLang="zh-TW" sz="1800" err="1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DBHosp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TS"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);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break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case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3: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   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gvMMHCON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=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new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MMHCON.MmhCon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(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"-ORAOLEDB -WEB -</a:t>
            </a:r>
            <a:r>
              <a:rPr lang="en-US" altLang="zh-TW" sz="1800" err="1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DBHosp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TT"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);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break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case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4: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   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gvMMHCON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=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new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MMHCON.MmhCon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(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"-ORAOLEDB -WEB -</a:t>
            </a:r>
            <a:r>
              <a:rPr lang="en-US" altLang="zh-TW" sz="1800" err="1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DBHosp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HC"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);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break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default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: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   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gvMMHCON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=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new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MMHCON.MmhCon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(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"-ORAOLEDB -WEB -</a:t>
            </a:r>
            <a:r>
              <a:rPr lang="en-US" altLang="zh-TW" sz="1800" err="1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DBHosp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TP"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);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break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;</a:t>
            </a:r>
          </a:p>
          <a:p>
            <a:r>
              <a:rPr lang="zh-TW" altLang="en-US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}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List&lt;Output&gt;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myReturn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=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new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List&lt;Output&gt;();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string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mysql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= 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"SELECT * FROM MNUSUP "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DataTable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myTbl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=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gvMMHCON.DoSQLSelect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(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mysql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,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ref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gvMMHCON.Command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);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if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(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myTbl.Rows.Count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&gt; 0)</a:t>
            </a:r>
          </a:p>
          <a:p>
            <a:r>
              <a:rPr lang="zh-TW" altLang="en-US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{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for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(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int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i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= 0;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i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&lt;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myTbl.Rows.Count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;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i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++)</a:t>
            </a:r>
          </a:p>
          <a:p>
            <a:r>
              <a:rPr lang="zh-TW" altLang="en-US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{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    Output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dr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=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new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Output();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   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dr.TAXID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=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myTbl.Rows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[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i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][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"TAXID"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].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ToString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();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   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dr.CNAME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=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myTbl.Rows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[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i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][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"CNAME"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].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ToString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();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    dr.CNAME1 =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myTbl.Rows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[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i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][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"CNAME1"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].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ToString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();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   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dr.CONTACT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=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myTbl.Rows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[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i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][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"CONTACT"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].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ToString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();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   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dr.CONTTEL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=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myTbl.Rows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[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i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][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"CONTTEL"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].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ToString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();</a:t>
            </a:r>
          </a:p>
          <a:p>
            <a:endParaRPr lang="zh-TW" altLang="en-US" sz="1800">
              <a:solidFill>
                <a:srgbClr val="000000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   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myReturn.Add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(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dr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);</a:t>
            </a:r>
          </a:p>
          <a:p>
            <a:r>
              <a:rPr lang="zh-TW" altLang="en-US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}</a:t>
            </a:r>
          </a:p>
          <a:p>
            <a:r>
              <a:rPr lang="zh-TW" altLang="en-US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}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else</a:t>
            </a:r>
            <a:endParaRPr lang="en-US" altLang="zh-TW" sz="1800">
              <a:solidFill>
                <a:srgbClr val="000000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r>
              <a:rPr lang="zh-TW" altLang="en-US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{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Output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dr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=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new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Output();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dr.TAXID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= 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</a:t>
            </a:r>
            <a:r>
              <a:rPr lang="zh-TW" altLang="en-US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查無資料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;</a:t>
            </a:r>
          </a:p>
          <a:p>
            <a:endParaRPr lang="zh-TW" altLang="en-US" sz="1800">
              <a:solidFill>
                <a:srgbClr val="000000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myReturn.Add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(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dr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);</a:t>
            </a:r>
          </a:p>
          <a:p>
            <a:r>
              <a:rPr lang="zh-TW" altLang="en-US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}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return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myReturn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;</a:t>
            </a:r>
          </a:p>
          <a:p>
            <a:r>
              <a:rPr lang="zh-TW" altLang="en-US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}</a:t>
            </a:r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15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479955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16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381676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17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613952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//API-POST </a:t>
            </a:r>
            <a:r>
              <a:rPr lang="zh-TW" altLang="en-US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範例</a:t>
            </a:r>
            <a:endParaRPr lang="en-US" altLang="zh-TW" sz="1800">
              <a:solidFill>
                <a:srgbClr val="0000FF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public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List&lt;Output&gt; Post([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FromBody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] Input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myInput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)</a:t>
            </a:r>
          </a:p>
          <a:p>
            <a:r>
              <a:rPr lang="zh-TW" altLang="en-US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{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switch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(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myInput.Hospid.ToString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())</a:t>
            </a:r>
          </a:p>
          <a:p>
            <a:r>
              <a:rPr lang="zh-TW" altLang="en-US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{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case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"1"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: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   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gvMMHCON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=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new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MMHCON.MmhCon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(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"-ORAOLEDB -WEB -</a:t>
            </a:r>
            <a:r>
              <a:rPr lang="en-US" altLang="zh-TW" sz="1800" err="1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DBHosp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TP"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);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break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case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"2"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: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   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gvMMHCON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=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new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MMHCON.MmhCon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(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"-ORAOLEDB -WEB -</a:t>
            </a:r>
            <a:r>
              <a:rPr lang="en-US" altLang="zh-TW" sz="1800" err="1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DBHosp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TS"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);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break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case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"3"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: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   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gvMMHCON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=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new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MMHCON.MmhCon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(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"-ORAOLEDB -WEB -</a:t>
            </a:r>
            <a:r>
              <a:rPr lang="en-US" altLang="zh-TW" sz="1800" err="1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DBHosp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TT"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);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break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case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"4"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: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   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gvMMHCON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=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new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MMHCON.MmhCon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(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"-ORAOLEDB -WEB -</a:t>
            </a:r>
            <a:r>
              <a:rPr lang="en-US" altLang="zh-TW" sz="1800" err="1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DBHosp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HC"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);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break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default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: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   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gvMMHCON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=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new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MMHCON.MmhCon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(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"-ORAOLEDB -WEB -</a:t>
            </a:r>
            <a:r>
              <a:rPr lang="en-US" altLang="zh-TW" sz="1800" err="1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DBHosp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TP"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);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break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;</a:t>
            </a:r>
          </a:p>
          <a:p>
            <a:r>
              <a:rPr lang="zh-TW" altLang="en-US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}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List&lt;Output&gt;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myReturn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=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new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List&lt;Output&gt;();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string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mysql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= 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"SELECT * FROM MNUSUP "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DataTable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myTbl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=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gvMMHCON.DoSQLSelect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(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mysql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,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ref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gvMMHCON.Command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);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if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(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myTbl.Rows.Count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&gt; 0)</a:t>
            </a:r>
          </a:p>
          <a:p>
            <a:r>
              <a:rPr lang="zh-TW" altLang="en-US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{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for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(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int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i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= 0;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i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&lt;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myTbl.Rows.Count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;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i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++)</a:t>
            </a:r>
          </a:p>
          <a:p>
            <a:r>
              <a:rPr lang="zh-TW" altLang="en-US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{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    Output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dr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=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new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Output();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   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dr.TAXID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=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myTbl.Rows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[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i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][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"TAXID"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].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ToString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();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   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dr.CNAME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=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myTbl.Rows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[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i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][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"CNAME"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].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ToString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();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    dr.CNAME1 =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myTbl.Rows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[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i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][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"CNAME1"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].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ToString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();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   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dr.CONTACT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=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myTbl.Rows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[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i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][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"CONTACT"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].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ToString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();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   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dr.CONTTEL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=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myTbl.Rows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[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i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][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"CONTTEL"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].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ToString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();</a:t>
            </a:r>
          </a:p>
          <a:p>
            <a:endParaRPr lang="zh-TW" altLang="en-US" sz="1800">
              <a:solidFill>
                <a:srgbClr val="000000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   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myReturn.Add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(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dr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);</a:t>
            </a:r>
          </a:p>
          <a:p>
            <a:r>
              <a:rPr lang="zh-TW" altLang="en-US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}</a:t>
            </a:r>
          </a:p>
          <a:p>
            <a:r>
              <a:rPr lang="zh-TW" altLang="en-US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}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else</a:t>
            </a:r>
            <a:endParaRPr lang="en-US" altLang="zh-TW" sz="1800">
              <a:solidFill>
                <a:srgbClr val="000000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r>
              <a:rPr lang="zh-TW" altLang="en-US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{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Output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dr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=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new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Output();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dr.TAXID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= 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</a:t>
            </a:r>
            <a:r>
              <a:rPr lang="zh-TW" altLang="en-US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查無資料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;</a:t>
            </a:r>
          </a:p>
          <a:p>
            <a:endParaRPr lang="zh-TW" altLang="en-US" sz="1800">
              <a:solidFill>
                <a:srgbClr val="000000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myReturn.Add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(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dr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);</a:t>
            </a:r>
          </a:p>
          <a:p>
            <a:r>
              <a:rPr lang="zh-TW" altLang="en-US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}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return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myReturn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;</a:t>
            </a:r>
          </a:p>
          <a:p>
            <a:r>
              <a:rPr lang="zh-TW" altLang="en-US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}</a:t>
            </a:r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18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298881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//API-POST </a:t>
            </a:r>
            <a:r>
              <a:rPr lang="zh-TW" altLang="en-US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範例</a:t>
            </a:r>
            <a:endParaRPr lang="en-US" altLang="zh-TW" sz="1800">
              <a:solidFill>
                <a:srgbClr val="0000FF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public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List&lt;Output&gt; Post([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FromBody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] Input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myInput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)</a:t>
            </a:r>
          </a:p>
          <a:p>
            <a:r>
              <a:rPr lang="zh-TW" altLang="en-US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{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switch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(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myInput.Hospid.ToString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())</a:t>
            </a:r>
          </a:p>
          <a:p>
            <a:r>
              <a:rPr lang="zh-TW" altLang="en-US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{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case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"1"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: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   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gvMMHCON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=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new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MMHCON.MmhCon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(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"-ORAOLEDB -WEB -</a:t>
            </a:r>
            <a:r>
              <a:rPr lang="en-US" altLang="zh-TW" sz="1800" err="1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DBHosp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TP"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);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break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case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"2"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: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   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gvMMHCON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=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new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MMHCON.MmhCon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(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"-ORAOLEDB -WEB -</a:t>
            </a:r>
            <a:r>
              <a:rPr lang="en-US" altLang="zh-TW" sz="1800" err="1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DBHosp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TS"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);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break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case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"3"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: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   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gvMMHCON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=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new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MMHCON.MmhCon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(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"-ORAOLEDB -WEB -</a:t>
            </a:r>
            <a:r>
              <a:rPr lang="en-US" altLang="zh-TW" sz="1800" err="1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DBHosp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TT"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);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break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case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"4"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: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   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gvMMHCON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=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new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MMHCON.MmhCon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(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"-ORAOLEDB -WEB -</a:t>
            </a:r>
            <a:r>
              <a:rPr lang="en-US" altLang="zh-TW" sz="1800" err="1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DBHosp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HC"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);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break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default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: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   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gvMMHCON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=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new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MMHCON.MmhCon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(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"-ORAOLEDB -WEB -</a:t>
            </a:r>
            <a:r>
              <a:rPr lang="en-US" altLang="zh-TW" sz="1800" err="1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DBHosp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TP"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);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break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;</a:t>
            </a:r>
          </a:p>
          <a:p>
            <a:r>
              <a:rPr lang="zh-TW" altLang="en-US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}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List&lt;Output&gt;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myReturn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=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new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List&lt;Output&gt;();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string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mysql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= 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"SELECT * FROM MNUSUP "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DataTable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myTbl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=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gvMMHCON.DoSQLSelect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(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mysql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,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ref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gvMMHCON.Command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);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if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(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myTbl.Rows.Count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&gt; 0)</a:t>
            </a:r>
          </a:p>
          <a:p>
            <a:r>
              <a:rPr lang="zh-TW" altLang="en-US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{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for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(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int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i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= 0;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i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&lt;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myTbl.Rows.Count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;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i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++)</a:t>
            </a:r>
          </a:p>
          <a:p>
            <a:r>
              <a:rPr lang="zh-TW" altLang="en-US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{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    Output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dr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=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new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Output();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   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dr.TAXID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=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myTbl.Rows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[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i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][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"TAXID"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].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ToString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();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   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dr.CNAME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=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myTbl.Rows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[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i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][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"CNAME"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].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ToString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();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    dr.CNAME1 =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myTbl.Rows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[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i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][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"CNAME1"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].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ToString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();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   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dr.CONTACT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=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myTbl.Rows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[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i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][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"CONTACT"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].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ToString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();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   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dr.CONTTEL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=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myTbl.Rows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[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i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][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"CONTTEL"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].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ToString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();</a:t>
            </a:r>
          </a:p>
          <a:p>
            <a:endParaRPr lang="zh-TW" altLang="en-US" sz="1800">
              <a:solidFill>
                <a:srgbClr val="000000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   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myReturn.Add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(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dr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);</a:t>
            </a:r>
          </a:p>
          <a:p>
            <a:r>
              <a:rPr lang="zh-TW" altLang="en-US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}</a:t>
            </a:r>
          </a:p>
          <a:p>
            <a:r>
              <a:rPr lang="zh-TW" altLang="en-US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}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else</a:t>
            </a:r>
            <a:endParaRPr lang="en-US" altLang="zh-TW" sz="1800">
              <a:solidFill>
                <a:srgbClr val="000000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r>
              <a:rPr lang="zh-TW" altLang="en-US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{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Output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dr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=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new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Output();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dr.TAXID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= 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</a:t>
            </a:r>
            <a:r>
              <a:rPr lang="zh-TW" altLang="en-US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查無資料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;</a:t>
            </a:r>
          </a:p>
          <a:p>
            <a:endParaRPr lang="zh-TW" altLang="en-US" sz="1800">
              <a:solidFill>
                <a:srgbClr val="000000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myReturn.Add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(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dr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);</a:t>
            </a:r>
          </a:p>
          <a:p>
            <a:r>
              <a:rPr lang="zh-TW" altLang="en-US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}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return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myReturn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;</a:t>
            </a:r>
          </a:p>
          <a:p>
            <a:r>
              <a:rPr lang="zh-TW" altLang="en-US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}</a:t>
            </a:r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19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21377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63281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947324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21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788247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22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243558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24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54957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25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95547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26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306693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27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747465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28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397508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29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52348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30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62209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3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915951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31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600029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32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791441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33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042204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34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836008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35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528775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36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464248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//</a:t>
            </a:r>
            <a:r>
              <a:rPr lang="zh-TW" altLang="en-US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內容參考</a:t>
            </a:r>
            <a:endParaRPr lang="en-US" altLang="zh-TW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en-US" altLang="zh-TW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en-US" alt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let</a:t>
            </a:r>
          </a:p>
          <a:p>
            <a:r>
              <a:rPr lang="en-US" alt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  </a:t>
            </a:r>
            <a:r>
              <a:rPr lang="en-US" altLang="zh-TW" err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url</a:t>
            </a:r>
            <a:r>
              <a:rPr lang="en-US" alt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= “Your URL",</a:t>
            </a:r>
          </a:p>
          <a:p>
            <a:endParaRPr lang="en-US" altLang="zh-TW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en-US" alt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  body = "</a:t>
            </a:r>
          </a:p>
          <a:p>
            <a:r>
              <a:rPr lang="en-US" alt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  {</a:t>
            </a:r>
          </a:p>
          <a:p>
            <a:r>
              <a:rPr lang="en-US" alt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	    ""Hospid"":""1""</a:t>
            </a:r>
          </a:p>
          <a:p>
            <a:r>
              <a:rPr lang="en-US" alt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  }",</a:t>
            </a:r>
          </a:p>
          <a:p>
            <a:r>
              <a:rPr lang="en-US" alt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  </a:t>
            </a:r>
          </a:p>
          <a:p>
            <a:r>
              <a:rPr lang="en-US" alt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  </a:t>
            </a:r>
            <a:r>
              <a:rPr lang="zh-TW" altLang="en-US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來源 </a:t>
            </a:r>
            <a:r>
              <a:rPr lang="en-US" alt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= </a:t>
            </a:r>
            <a:r>
              <a:rPr lang="en-US" altLang="zh-TW" err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Json.Document</a:t>
            </a:r>
            <a:r>
              <a:rPr lang="en-US" alt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</a:t>
            </a:r>
          </a:p>
          <a:p>
            <a:r>
              <a:rPr lang="en-US" alt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      </a:t>
            </a:r>
            <a:r>
              <a:rPr lang="en-US" altLang="zh-TW" err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Web.Contents</a:t>
            </a:r>
            <a:r>
              <a:rPr lang="en-US" alt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</a:t>
            </a:r>
          </a:p>
          <a:p>
            <a:r>
              <a:rPr lang="en-US" alt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          </a:t>
            </a:r>
            <a:r>
              <a:rPr lang="en-US" altLang="zh-TW" err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url</a:t>
            </a:r>
            <a:r>
              <a:rPr lang="en-US" alt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,</a:t>
            </a:r>
          </a:p>
          <a:p>
            <a:r>
              <a:rPr lang="en-US" alt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          [Headers = [#"Content-Type"="application/json"],</a:t>
            </a:r>
          </a:p>
          <a:p>
            <a:r>
              <a:rPr lang="en-US" alt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          Content = </a:t>
            </a:r>
            <a:r>
              <a:rPr lang="en-US" altLang="zh-TW" err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Text.ToBinary</a:t>
            </a:r>
            <a:r>
              <a:rPr lang="en-US" alt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(body)]</a:t>
            </a:r>
          </a:p>
          <a:p>
            <a:r>
              <a:rPr lang="en-US" alt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      )</a:t>
            </a:r>
          </a:p>
          <a:p>
            <a:r>
              <a:rPr lang="en-US" alt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  )</a:t>
            </a:r>
          </a:p>
          <a:p>
            <a:r>
              <a:rPr lang="en-US" alt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in</a:t>
            </a:r>
          </a:p>
          <a:p>
            <a:r>
              <a:rPr lang="en-US" alt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  </a:t>
            </a:r>
            <a:r>
              <a:rPr lang="zh-TW" altLang="en-US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來源</a:t>
            </a:r>
            <a:endParaRPr lang="en-US" altLang="zh-TW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en-US" altLang="zh-TW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en-US" altLang="zh-TW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en-US" altLang="zh-TW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en-US" alt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//”</a:t>
            </a:r>
            <a:r>
              <a:rPr lang="zh-TW" altLang="en-US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來源</a:t>
            </a:r>
            <a:r>
              <a:rPr lang="en-US" alt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”</a:t>
            </a:r>
            <a:r>
              <a:rPr lang="zh-TW" altLang="en-US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似乎是使用中文版會需要用中文的</a:t>
            </a:r>
            <a:r>
              <a:rPr lang="en-US" alt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“</a:t>
            </a:r>
            <a:r>
              <a:rPr lang="zh-TW" altLang="en-US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來源</a:t>
            </a:r>
            <a:r>
              <a:rPr lang="en-US" alt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”</a:t>
            </a:r>
            <a:r>
              <a:rPr lang="zh-TW" altLang="en-US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作為識別</a:t>
            </a:r>
            <a:br>
              <a:rPr lang="en-US" alt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</a:br>
            <a:r>
              <a:rPr lang="en-US" alt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//</a:t>
            </a:r>
            <a:r>
              <a:rPr lang="zh-TW" altLang="en-US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若參考英文文章使用</a:t>
            </a:r>
            <a:r>
              <a:rPr lang="en-US" alt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”Source”</a:t>
            </a:r>
            <a:r>
              <a:rPr lang="zh-TW" altLang="en-US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要轉換一下編譯才會過</a:t>
            </a:r>
            <a:endParaRPr lang="en-US" altLang="zh-TW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en-US" alt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//</a:t>
            </a:r>
            <a:r>
              <a:rPr lang="zh-TW" altLang="en-US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參考影片</a:t>
            </a:r>
            <a:endParaRPr lang="en-US" altLang="zh-TW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en-US" alt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https://www.youtube.com/watch?v=gIErefQv3Pk</a:t>
            </a:r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37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552951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38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20634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39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4861607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40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68003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4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392862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41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9295782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42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5780066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43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8086075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//Controller </a:t>
            </a:r>
            <a:r>
              <a:rPr lang="zh-TW" altLang="en-US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整個範例</a:t>
            </a:r>
            <a:endParaRPr lang="en-US" altLang="zh-TW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using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System;</a:t>
            </a:r>
          </a:p>
          <a:p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using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System.Collections.Generic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;</a:t>
            </a:r>
          </a:p>
          <a:p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using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System.Linq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;</a:t>
            </a:r>
          </a:p>
          <a:p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using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System.Net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;</a:t>
            </a:r>
          </a:p>
          <a:p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using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System.Net.Http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;</a:t>
            </a:r>
          </a:p>
          <a:p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using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System.Web.Http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;</a:t>
            </a:r>
          </a:p>
          <a:p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using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WebAPI_IOTEST.Models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;</a:t>
            </a:r>
          </a:p>
          <a:p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using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System.Data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;</a:t>
            </a:r>
          </a:p>
          <a:p>
            <a:endParaRPr lang="zh-TW" altLang="en-US" sz="1800">
              <a:solidFill>
                <a:srgbClr val="000000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namespace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WebAPI_IOTEST.Controllers</a:t>
            </a:r>
            <a:endParaRPr lang="en-US" altLang="zh-TW" sz="1800">
              <a:solidFill>
                <a:srgbClr val="000000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{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public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class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 err="1">
                <a:solidFill>
                  <a:srgbClr val="2B91A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IOTESTController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: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ApiController</a:t>
            </a:r>
            <a:endParaRPr lang="en-US" altLang="zh-TW" sz="1800">
              <a:solidFill>
                <a:srgbClr val="000000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r>
              <a:rPr lang="zh-TW" altLang="en-US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{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MMHCON.MmhCon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gvMMHCON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</a:t>
            </a:r>
            <a:r>
              <a:rPr lang="en-US" altLang="zh-TW" sz="1800">
                <a:solidFill>
                  <a:srgbClr val="008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// GET </a:t>
            </a:r>
            <a:r>
              <a:rPr lang="en-US" altLang="zh-TW" sz="1800" err="1">
                <a:solidFill>
                  <a:srgbClr val="008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api</a:t>
            </a:r>
            <a:r>
              <a:rPr lang="en-US" altLang="zh-TW" sz="1800">
                <a:solidFill>
                  <a:srgbClr val="008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/values</a:t>
            </a:r>
            <a:endParaRPr lang="en-US" altLang="zh-TW" sz="1800">
              <a:solidFill>
                <a:srgbClr val="000000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public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IEnumerable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&lt;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string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&gt; Get()</a:t>
            </a:r>
          </a:p>
          <a:p>
            <a:r>
              <a:rPr lang="zh-TW" altLang="en-US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{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return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new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string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[] { 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"value1"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, 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"value2"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};</a:t>
            </a:r>
          </a:p>
          <a:p>
            <a:r>
              <a:rPr lang="zh-TW" altLang="en-US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}</a:t>
            </a:r>
          </a:p>
          <a:p>
            <a:endParaRPr lang="zh-TW" altLang="en-US" sz="1800">
              <a:solidFill>
                <a:srgbClr val="000000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</a:t>
            </a:r>
            <a:r>
              <a:rPr lang="en-US" altLang="zh-TW" sz="1800">
                <a:solidFill>
                  <a:srgbClr val="008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// GET </a:t>
            </a:r>
            <a:r>
              <a:rPr lang="en-US" altLang="zh-TW" sz="1800" err="1">
                <a:solidFill>
                  <a:srgbClr val="008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api</a:t>
            </a:r>
            <a:r>
              <a:rPr lang="en-US" altLang="zh-TW" sz="1800">
                <a:solidFill>
                  <a:srgbClr val="008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/values/5</a:t>
            </a:r>
            <a:endParaRPr lang="en-US" altLang="zh-TW" sz="1800">
              <a:solidFill>
                <a:srgbClr val="000000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public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List&lt;Output&gt; Get(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int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id)</a:t>
            </a:r>
          </a:p>
          <a:p>
            <a:r>
              <a:rPr lang="zh-TW" altLang="en-US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{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switch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(id)</a:t>
            </a:r>
          </a:p>
          <a:p>
            <a:r>
              <a:rPr lang="zh-TW" altLang="en-US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{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case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1: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   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gvMMHCON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=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new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MMHCON.MmhCon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(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"-ORAOLEDB -WEB -</a:t>
            </a:r>
            <a:r>
              <a:rPr lang="en-US" altLang="zh-TW" sz="1800" err="1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DBHosp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TP"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);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break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case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2: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   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gvMMHCON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=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new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MMHCON.MmhCon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(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"-ORAOLEDB -WEB -</a:t>
            </a:r>
            <a:r>
              <a:rPr lang="en-US" altLang="zh-TW" sz="1800" err="1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DBHosp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TS"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);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break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case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3: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   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gvMMHCON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=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new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MMHCON.MmhCon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(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"-ORAOLEDB -WEB -</a:t>
            </a:r>
            <a:r>
              <a:rPr lang="en-US" altLang="zh-TW" sz="1800" err="1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DBHosp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TT"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);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break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case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4: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   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gvMMHCON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=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new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MMHCON.MmhCon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(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"-ORAOLEDB -WEB -</a:t>
            </a:r>
            <a:r>
              <a:rPr lang="en-US" altLang="zh-TW" sz="1800" err="1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DBHosp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HC"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);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break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default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: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   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gvMMHCON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=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new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MMHCON.MmhCon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(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"-ORAOLEDB -WEB -</a:t>
            </a:r>
            <a:r>
              <a:rPr lang="en-US" altLang="zh-TW" sz="1800" err="1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DBHosp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TP"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);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break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;</a:t>
            </a:r>
          </a:p>
          <a:p>
            <a:r>
              <a:rPr lang="zh-TW" altLang="en-US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}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List&lt;Output&gt;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myReturn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=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new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List&lt;Output&gt;();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string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mysql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= 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"SELECT * FROM MNUSUP "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DataTable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myTbl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=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gvMMHCON.DoSQLSelect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(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mysql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,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ref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gvMMHCON.Command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);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if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(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myTbl.Rows.Count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&gt; 0)</a:t>
            </a:r>
          </a:p>
          <a:p>
            <a:r>
              <a:rPr lang="zh-TW" altLang="en-US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{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for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(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int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i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= 0;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i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&lt;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myTbl.Rows.Count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;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i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++)</a:t>
            </a:r>
          </a:p>
          <a:p>
            <a:r>
              <a:rPr lang="zh-TW" altLang="en-US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{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    Output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dr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=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new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Output();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   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dr.TAXID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=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myTbl.Rows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[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i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][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"TAXID"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].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ToString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();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   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dr.CNAME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=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myTbl.Rows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[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i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][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"CNAME"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].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ToString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();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    dr.CNAME1 =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myTbl.Rows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[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i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][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"CNAME1"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].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ToString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();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   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dr.CONTACT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=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myTbl.Rows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[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i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][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"CONTACT"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].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ToString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();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   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dr.CONTTEL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=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myTbl.Rows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[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i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][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"CONTTEL"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].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ToString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();</a:t>
            </a:r>
          </a:p>
          <a:p>
            <a:endParaRPr lang="zh-TW" altLang="en-US" sz="1800">
              <a:solidFill>
                <a:srgbClr val="000000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   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myReturn.Add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(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dr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);</a:t>
            </a:r>
          </a:p>
          <a:p>
            <a:r>
              <a:rPr lang="zh-TW" altLang="en-US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}</a:t>
            </a:r>
          </a:p>
          <a:p>
            <a:r>
              <a:rPr lang="zh-TW" altLang="en-US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}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else</a:t>
            </a:r>
            <a:endParaRPr lang="en-US" altLang="zh-TW" sz="1800">
              <a:solidFill>
                <a:srgbClr val="000000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r>
              <a:rPr lang="zh-TW" altLang="en-US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{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Output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dr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=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new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Output();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dr.TAXID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= 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</a:t>
            </a:r>
            <a:r>
              <a:rPr lang="zh-TW" altLang="en-US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查無資料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;</a:t>
            </a:r>
          </a:p>
          <a:p>
            <a:endParaRPr lang="zh-TW" altLang="en-US" sz="1800">
              <a:solidFill>
                <a:srgbClr val="000000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myReturn.Add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(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dr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);</a:t>
            </a:r>
          </a:p>
          <a:p>
            <a:r>
              <a:rPr lang="zh-TW" altLang="en-US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}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return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myReturn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;</a:t>
            </a:r>
          </a:p>
          <a:p>
            <a:r>
              <a:rPr lang="zh-TW" altLang="en-US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}</a:t>
            </a:r>
          </a:p>
          <a:p>
            <a:endParaRPr lang="zh-TW" altLang="en-US" sz="1800">
              <a:solidFill>
                <a:srgbClr val="000000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</a:t>
            </a:r>
            <a:r>
              <a:rPr lang="en-US" altLang="zh-TW" sz="1800">
                <a:solidFill>
                  <a:srgbClr val="008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// POST </a:t>
            </a:r>
            <a:r>
              <a:rPr lang="en-US" altLang="zh-TW" sz="1800" err="1">
                <a:solidFill>
                  <a:srgbClr val="008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api</a:t>
            </a:r>
            <a:r>
              <a:rPr lang="en-US" altLang="zh-TW" sz="1800">
                <a:solidFill>
                  <a:srgbClr val="008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/values</a:t>
            </a:r>
            <a:endParaRPr lang="en-US" altLang="zh-TW" sz="1800">
              <a:solidFill>
                <a:srgbClr val="000000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public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List&lt;Output&gt; Post([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FromBody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] Input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myInput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)</a:t>
            </a:r>
          </a:p>
          <a:p>
            <a:r>
              <a:rPr lang="zh-TW" altLang="en-US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{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switch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(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myInput.Hospid.ToString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())</a:t>
            </a:r>
          </a:p>
          <a:p>
            <a:r>
              <a:rPr lang="zh-TW" altLang="en-US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{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case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"1"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: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   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gvMMHCON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=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new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MMHCON.MmhCon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(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"-ORAOLEDB -WEB -</a:t>
            </a:r>
            <a:r>
              <a:rPr lang="en-US" altLang="zh-TW" sz="1800" err="1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DBHosp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TP"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);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break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case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"2"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: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   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gvMMHCON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=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new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MMHCON.MmhCon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(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"-ORAOLEDB -WEB -</a:t>
            </a:r>
            <a:r>
              <a:rPr lang="en-US" altLang="zh-TW" sz="1800" err="1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DBHosp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TS"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);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break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case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"3"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: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   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gvMMHCON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=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new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MMHCON.MmhCon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(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"-ORAOLEDB -WEB -</a:t>
            </a:r>
            <a:r>
              <a:rPr lang="en-US" altLang="zh-TW" sz="1800" err="1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DBHosp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TT"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);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break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case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"4"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: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   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gvMMHCON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=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new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MMHCON.MmhCon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(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"-ORAOLEDB -WEB -</a:t>
            </a:r>
            <a:r>
              <a:rPr lang="en-US" altLang="zh-TW" sz="1800" err="1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DBHosp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HC"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);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break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default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: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   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gvMMHCON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=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new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MMHCON.MmhCon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(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"-ORAOLEDB -WEB -</a:t>
            </a:r>
            <a:r>
              <a:rPr lang="en-US" altLang="zh-TW" sz="1800" err="1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DBHosp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TP"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);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break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;</a:t>
            </a:r>
          </a:p>
          <a:p>
            <a:r>
              <a:rPr lang="zh-TW" altLang="en-US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}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List&lt;Output&gt;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myReturn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=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new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List&lt;Output&gt;();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string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mysql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= 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"SELECT * FROM MNUSUP "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DataTable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myTbl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=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gvMMHCON.DoSQLSelect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(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mysql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,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ref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gvMMHCON.Command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);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if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(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myTbl.Rows.Count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&gt; 0)</a:t>
            </a:r>
          </a:p>
          <a:p>
            <a:r>
              <a:rPr lang="zh-TW" altLang="en-US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{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for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(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int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i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= 0;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i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&lt;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myTbl.Rows.Count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;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i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++)</a:t>
            </a:r>
          </a:p>
          <a:p>
            <a:r>
              <a:rPr lang="zh-TW" altLang="en-US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{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    Output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dr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=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new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Output();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   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dr.TAXID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=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myTbl.Rows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[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i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][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"TAXID"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].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ToString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();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   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dr.CNAME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=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myTbl.Rows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[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i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][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"CNAME"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].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ToString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();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    dr.CNAME1 =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myTbl.Rows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[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i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][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"CNAME1"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].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ToString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();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   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dr.CONTACT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=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myTbl.Rows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[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i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][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"CONTACT"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].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ToString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();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   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dr.CONTTEL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=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myTbl.Rows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[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i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][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"CONTTEL"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].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ToString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();</a:t>
            </a:r>
          </a:p>
          <a:p>
            <a:endParaRPr lang="zh-TW" altLang="en-US" sz="1800">
              <a:solidFill>
                <a:srgbClr val="000000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   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myReturn.Add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(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dr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);</a:t>
            </a:r>
          </a:p>
          <a:p>
            <a:r>
              <a:rPr lang="zh-TW" altLang="en-US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}</a:t>
            </a:r>
          </a:p>
          <a:p>
            <a:r>
              <a:rPr lang="zh-TW" altLang="en-US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}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else</a:t>
            </a:r>
            <a:endParaRPr lang="en-US" altLang="zh-TW" sz="1800">
              <a:solidFill>
                <a:srgbClr val="000000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r>
              <a:rPr lang="zh-TW" altLang="en-US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{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Output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dr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=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new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Output();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dr.TAXID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= 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</a:t>
            </a:r>
            <a:r>
              <a:rPr lang="zh-TW" altLang="en-US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查無資料</a:t>
            </a:r>
            <a:r>
              <a:rPr lang="en-US" altLang="zh-TW" sz="1800">
                <a:solidFill>
                  <a:srgbClr val="A31515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;</a:t>
            </a:r>
          </a:p>
          <a:p>
            <a:endParaRPr lang="zh-TW" altLang="en-US" sz="1800">
              <a:solidFill>
                <a:srgbClr val="000000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 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myReturn.Add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(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dr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);</a:t>
            </a:r>
          </a:p>
          <a:p>
            <a:r>
              <a:rPr lang="zh-TW" altLang="en-US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}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return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myReturn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;</a:t>
            </a:r>
          </a:p>
          <a:p>
            <a:r>
              <a:rPr lang="zh-TW" altLang="en-US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}</a:t>
            </a:r>
          </a:p>
          <a:p>
            <a:endParaRPr lang="zh-TW" altLang="en-US" sz="1800">
              <a:solidFill>
                <a:srgbClr val="000000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</a:t>
            </a:r>
            <a:r>
              <a:rPr lang="en-US" altLang="zh-TW" sz="1800">
                <a:solidFill>
                  <a:srgbClr val="008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// PUT </a:t>
            </a:r>
            <a:r>
              <a:rPr lang="en-US" altLang="zh-TW" sz="1800" err="1">
                <a:solidFill>
                  <a:srgbClr val="008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api</a:t>
            </a:r>
            <a:r>
              <a:rPr lang="en-US" altLang="zh-TW" sz="1800">
                <a:solidFill>
                  <a:srgbClr val="008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/values/5</a:t>
            </a:r>
            <a:endParaRPr lang="en-US" altLang="zh-TW" sz="1800">
              <a:solidFill>
                <a:srgbClr val="000000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public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void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Put(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int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id, [</a:t>
            </a:r>
            <a:r>
              <a:rPr lang="en-US" altLang="zh-TW" sz="1800" err="1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FromBody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]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string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value)</a:t>
            </a:r>
          </a:p>
          <a:p>
            <a:r>
              <a:rPr lang="zh-TW" altLang="en-US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{</a:t>
            </a:r>
          </a:p>
          <a:p>
            <a:r>
              <a:rPr lang="zh-TW" altLang="en-US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}</a:t>
            </a:r>
          </a:p>
          <a:p>
            <a:endParaRPr lang="zh-TW" altLang="en-US" sz="1800">
              <a:solidFill>
                <a:srgbClr val="000000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</a:t>
            </a:r>
            <a:r>
              <a:rPr lang="en-US" altLang="zh-TW" sz="1800">
                <a:solidFill>
                  <a:srgbClr val="008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// DELETE </a:t>
            </a:r>
            <a:r>
              <a:rPr lang="en-US" altLang="zh-TW" sz="1800" err="1">
                <a:solidFill>
                  <a:srgbClr val="008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api</a:t>
            </a:r>
            <a:r>
              <a:rPr lang="en-US" altLang="zh-TW" sz="1800">
                <a:solidFill>
                  <a:srgbClr val="008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/values/5</a:t>
            </a:r>
            <a:endParaRPr lang="en-US" altLang="zh-TW" sz="1800">
              <a:solidFill>
                <a:srgbClr val="000000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public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void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Delete(</a:t>
            </a:r>
            <a:r>
              <a:rPr lang="en-US" altLang="zh-TW" sz="180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int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id)</a:t>
            </a:r>
          </a:p>
          <a:p>
            <a:r>
              <a:rPr lang="zh-TW" altLang="en-US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{</a:t>
            </a:r>
          </a:p>
          <a:p>
            <a:r>
              <a:rPr lang="zh-TW" altLang="en-US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}</a:t>
            </a:r>
          </a:p>
          <a:p>
            <a:r>
              <a:rPr lang="zh-TW" altLang="en-US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</a:t>
            </a:r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}</a:t>
            </a:r>
          </a:p>
          <a:p>
            <a:r>
              <a:rPr lang="en-US" altLang="zh-TW" sz="180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}</a:t>
            </a:r>
          </a:p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44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37136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5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66384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6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08529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7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38095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8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17217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9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85988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4941771" cy="1122202"/>
          </a:xfrm>
        </p:spPr>
        <p:txBody>
          <a:bodyPr rtlCol="0" anchor="b">
            <a:noAutofit/>
          </a:bodyPr>
          <a:lstStyle>
            <a:lvl1pPr algn="l">
              <a:defRPr sz="3600" cap="all" spc="150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16041" y="5586890"/>
            <a:ext cx="4941770" cy="396660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 noProof="0"/>
              <a:t>按一下以編輯母片副標題樣式</a:t>
            </a:r>
          </a:p>
        </p:txBody>
      </p:sp>
      <p:pic>
        <p:nvPicPr>
          <p:cNvPr id="8" name="圖形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內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pic>
        <p:nvPicPr>
          <p:cNvPr id="11" name="圖形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圖形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圖形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altLang="zh-TW" noProof="0"/>
              <a:t>#</a:t>
            </a:r>
          </a:p>
        </p:txBody>
      </p:sp>
      <p:sp>
        <p:nvSpPr>
          <p:cNvPr id="23" name="文字版面配置區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altLang="zh-TW" noProof="0"/>
              <a:t>#</a:t>
            </a:r>
          </a:p>
        </p:txBody>
      </p:sp>
      <p:sp>
        <p:nvSpPr>
          <p:cNvPr id="24" name="文字版面配置區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altLang="zh-TW" noProof="0"/>
              <a:t>#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25" name="內容版面配置區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26" name="內容版面配置區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</p:txBody>
      </p:sp>
      <p:sp>
        <p:nvSpPr>
          <p:cNvPr id="22" name="內容版面配置區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27" name="內容版面配置區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 noProof="0"/>
              <a:t>20XX </a:t>
            </a:r>
            <a:r>
              <a:rPr lang="zh-TW" altLang="en-US" noProof="0"/>
              <a:t>年</a:t>
            </a:r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募資簡報</a:t>
            </a: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B5CEABB6-07DC-46E8-9B57-56EC44A396E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兩項內容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892177"/>
            <a:ext cx="8421688" cy="1325563"/>
          </a:xfrm>
        </p:spPr>
        <p:txBody>
          <a:bodyPr rtlCol="0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33700" y="2776936"/>
            <a:ext cx="3924300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10173" y="2776936"/>
            <a:ext cx="3943627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TW" altLang="en-US" noProof="0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 noProof="0"/>
              <a:t>20XX </a:t>
            </a:r>
            <a:r>
              <a:rPr lang="zh-TW" altLang="en-US" noProof="0"/>
              <a:t>年</a:t>
            </a:r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募資簡報</a:t>
            </a: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B5CEABB6-07DC-46E8-9B57-56EC44A396E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pic>
        <p:nvPicPr>
          <p:cNvPr id="11" name="圖形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形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標題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20" name="文字版面配置區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pPr lvl="0" rtl="0"/>
            <a:r>
              <a:rPr lang="zh-TW" altLang="en-US" noProof="0"/>
              <a:t>按一下以新增副標題</a:t>
            </a:r>
          </a:p>
        </p:txBody>
      </p:sp>
      <p:sp>
        <p:nvSpPr>
          <p:cNvPr id="25" name="文字版面配置區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26" name="文字版面配置區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pPr lvl="0" rtl="0"/>
            <a:r>
              <a:rPr lang="zh-TW" altLang="en-US" noProof="0"/>
              <a:t>按一下以新增副標題</a:t>
            </a:r>
          </a:p>
        </p:txBody>
      </p:sp>
      <p:sp>
        <p:nvSpPr>
          <p:cNvPr id="27" name="文字版面配置區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28" name="文字版面配置區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pPr lvl="0" rtl="0"/>
            <a:r>
              <a:rPr lang="zh-TW" altLang="en-US" noProof="0"/>
              <a:t>按一下以新增副標題</a:t>
            </a:r>
          </a:p>
        </p:txBody>
      </p:sp>
      <p:sp>
        <p:nvSpPr>
          <p:cNvPr id="29" name="文字版面配置區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21" name="日期版面配置區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 noProof="0"/>
              <a:t>20XX </a:t>
            </a:r>
            <a:r>
              <a:rPr lang="zh-TW" altLang="en-US" noProof="0"/>
              <a:t>年</a:t>
            </a:r>
          </a:p>
        </p:txBody>
      </p:sp>
      <p:sp>
        <p:nvSpPr>
          <p:cNvPr id="22" name="頁尾版面配置區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募資簡報</a:t>
            </a:r>
          </a:p>
        </p:txBody>
      </p:sp>
      <p:sp>
        <p:nvSpPr>
          <p:cNvPr id="24" name="投影片編號版面配置區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B5CEABB6-07DC-46E8-9B57-56EC44A396E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圖表​​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15" name="文字版面配置區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 rtlCol="0">
            <a:noAutofit/>
          </a:bodyPr>
          <a:lstStyle>
            <a:lvl1pPr marL="0" indent="0"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7" name="圖表預留位置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按一下圖示以新增圖表</a:t>
            </a:r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 rtlCol="0"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13" name="內容版面配置區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 rtlCol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 rtl="0"/>
            <a:r>
              <a:rPr lang="zh-TW" altLang="en-US" noProof="0"/>
              <a:t>按一下以新增內容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 noProof="0"/>
              <a:t>20XX </a:t>
            </a:r>
            <a:r>
              <a:rPr lang="zh-TW" altLang="en-US" noProof="0"/>
              <a:t>年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募資簡報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B5CEABB6-07DC-46E8-9B57-56EC44A396E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時間表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6" name="文字版面配置區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年份</a:t>
            </a:r>
          </a:p>
        </p:txBody>
      </p:sp>
      <p:sp>
        <p:nvSpPr>
          <p:cNvPr id="7" name="文字版面配置區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en-US" altLang="zh-TW" noProof="0"/>
              <a:t>MM</a:t>
            </a:r>
            <a:endParaRPr lang="zh-TW" altLang="en-US" noProof="0"/>
          </a:p>
        </p:txBody>
      </p:sp>
      <p:sp>
        <p:nvSpPr>
          <p:cNvPr id="8" name="文字版面配置區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en-US" altLang="zh-TW" noProof="0"/>
              <a:t>MM</a:t>
            </a:r>
            <a:endParaRPr lang="zh-TW" altLang="en-US" noProof="0"/>
          </a:p>
        </p:txBody>
      </p:sp>
      <p:sp>
        <p:nvSpPr>
          <p:cNvPr id="9" name="文字版面配置區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en-US" altLang="zh-TW" noProof="0"/>
              <a:t>MM</a:t>
            </a:r>
            <a:endParaRPr lang="zh-TW" altLang="en-US" noProof="0"/>
          </a:p>
        </p:txBody>
      </p:sp>
      <p:sp>
        <p:nvSpPr>
          <p:cNvPr id="10" name="文字版面配置區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en-US" altLang="zh-TW" noProof="0"/>
              <a:t>MM</a:t>
            </a:r>
            <a:endParaRPr lang="zh-TW" altLang="en-US" noProof="0"/>
          </a:p>
        </p:txBody>
      </p:sp>
      <p:sp>
        <p:nvSpPr>
          <p:cNvPr id="12" name="文字版面配置區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en-US" altLang="zh-TW" noProof="0"/>
              <a:t>MM</a:t>
            </a:r>
            <a:endParaRPr lang="zh-TW" altLang="en-US" noProof="0"/>
          </a:p>
        </p:txBody>
      </p:sp>
      <p:sp>
        <p:nvSpPr>
          <p:cNvPr id="13" name="文字版面配置區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en-US" altLang="zh-TW" noProof="0"/>
              <a:t>MM</a:t>
            </a:r>
            <a:endParaRPr lang="zh-TW" altLang="en-US" noProof="0"/>
          </a:p>
        </p:txBody>
      </p:sp>
      <p:sp>
        <p:nvSpPr>
          <p:cNvPr id="14" name="文字版面配置區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en-US" altLang="zh-TW" noProof="0"/>
              <a:t>MM</a:t>
            </a:r>
            <a:endParaRPr lang="zh-TW" altLang="en-US" noProof="0"/>
          </a:p>
        </p:txBody>
      </p:sp>
      <p:sp>
        <p:nvSpPr>
          <p:cNvPr id="16" name="文字版面配置區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en-US" altLang="zh-TW" noProof="0"/>
              <a:t>MM</a:t>
            </a:r>
            <a:endParaRPr lang="zh-TW" altLang="en-US" noProof="0"/>
          </a:p>
        </p:txBody>
      </p:sp>
      <p:sp>
        <p:nvSpPr>
          <p:cNvPr id="17" name="文字版面配置區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en-US" altLang="zh-TW" noProof="0"/>
              <a:t>MM</a:t>
            </a:r>
            <a:endParaRPr lang="zh-TW" altLang="en-US" noProof="0"/>
          </a:p>
        </p:txBody>
      </p:sp>
      <p:sp>
        <p:nvSpPr>
          <p:cNvPr id="15" name="文字版面配置區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en-US" altLang="zh-TW" noProof="0"/>
              <a:t>MM</a:t>
            </a:r>
            <a:endParaRPr lang="zh-TW" altLang="en-US" noProof="0"/>
          </a:p>
        </p:txBody>
      </p:sp>
      <p:sp>
        <p:nvSpPr>
          <p:cNvPr id="18" name="文字版面配置區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en-US" altLang="zh-TW" noProof="0"/>
              <a:t>MM</a:t>
            </a:r>
            <a:endParaRPr lang="zh-TW" altLang="en-US" noProof="0"/>
          </a:p>
        </p:txBody>
      </p:sp>
      <p:sp>
        <p:nvSpPr>
          <p:cNvPr id="19" name="文字版面配置區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en-US" altLang="zh-TW" noProof="0"/>
              <a:t>MM</a:t>
            </a:r>
            <a:endParaRPr lang="zh-TW" altLang="en-US" noProof="0"/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年份</a:t>
            </a:r>
          </a:p>
        </p:txBody>
      </p:sp>
      <p:sp>
        <p:nvSpPr>
          <p:cNvPr id="20" name="文字版面配置區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en-US" altLang="zh-TW" noProof="0"/>
              <a:t>MM</a:t>
            </a:r>
            <a:endParaRPr lang="zh-TW" altLang="en-US" noProof="0"/>
          </a:p>
        </p:txBody>
      </p:sp>
      <p:sp>
        <p:nvSpPr>
          <p:cNvPr id="21" name="文字版面配置區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en-US" altLang="zh-TW" noProof="0"/>
              <a:t>MM</a:t>
            </a:r>
            <a:endParaRPr lang="zh-TW" altLang="en-US" noProof="0"/>
          </a:p>
        </p:txBody>
      </p:sp>
      <p:sp>
        <p:nvSpPr>
          <p:cNvPr id="22" name="文字版面配置區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en-US" altLang="zh-TW" noProof="0"/>
              <a:t>MM</a:t>
            </a:r>
            <a:endParaRPr lang="zh-TW" altLang="en-US" noProof="0"/>
          </a:p>
        </p:txBody>
      </p:sp>
      <p:sp>
        <p:nvSpPr>
          <p:cNvPr id="23" name="文字版面配置區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en-US" altLang="zh-TW" noProof="0"/>
              <a:t>MM</a:t>
            </a:r>
            <a:endParaRPr lang="zh-TW" altLang="en-US" noProof="0"/>
          </a:p>
        </p:txBody>
      </p:sp>
      <p:sp>
        <p:nvSpPr>
          <p:cNvPr id="24" name="文字版面配置區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en-US" altLang="zh-TW" noProof="0"/>
              <a:t>MM</a:t>
            </a:r>
            <a:endParaRPr lang="zh-TW" altLang="en-US" noProof="0"/>
          </a:p>
        </p:txBody>
      </p:sp>
      <p:sp>
        <p:nvSpPr>
          <p:cNvPr id="25" name="文字版面配置區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en-US" altLang="zh-TW" noProof="0"/>
              <a:t>MM</a:t>
            </a:r>
            <a:endParaRPr lang="zh-TW" altLang="en-US" noProof="0"/>
          </a:p>
        </p:txBody>
      </p:sp>
      <p:sp>
        <p:nvSpPr>
          <p:cNvPr id="26" name="文字版面配置區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en-US" altLang="zh-TW" noProof="0"/>
              <a:t>MM</a:t>
            </a:r>
            <a:endParaRPr lang="zh-TW" altLang="en-US" noProof="0"/>
          </a:p>
        </p:txBody>
      </p:sp>
      <p:sp>
        <p:nvSpPr>
          <p:cNvPr id="28" name="文字版面配置區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en-US" altLang="zh-TW" noProof="0"/>
              <a:t>MM</a:t>
            </a:r>
            <a:endParaRPr lang="zh-TW" altLang="en-US" noProof="0"/>
          </a:p>
        </p:txBody>
      </p:sp>
      <p:sp>
        <p:nvSpPr>
          <p:cNvPr id="29" name="文字版面配置區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en-US" altLang="zh-TW" noProof="0"/>
              <a:t>MM</a:t>
            </a:r>
            <a:endParaRPr lang="zh-TW" altLang="en-US" noProof="0"/>
          </a:p>
        </p:txBody>
      </p:sp>
      <p:sp>
        <p:nvSpPr>
          <p:cNvPr id="27" name="文字版面配置區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en-US" altLang="zh-TW" noProof="0"/>
              <a:t>MM</a:t>
            </a:r>
            <a:endParaRPr lang="zh-TW" altLang="en-US" noProof="0"/>
          </a:p>
        </p:txBody>
      </p:sp>
      <p:sp>
        <p:nvSpPr>
          <p:cNvPr id="30" name="文字版面配置區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en-US" altLang="zh-TW" noProof="0"/>
              <a:t>MM</a:t>
            </a:r>
            <a:endParaRPr lang="zh-TW" altLang="en-US" noProof="0"/>
          </a:p>
        </p:txBody>
      </p:sp>
      <p:sp>
        <p:nvSpPr>
          <p:cNvPr id="31" name="文字版面配置區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en-US" altLang="zh-TW" noProof="0"/>
              <a:t>MM</a:t>
            </a:r>
            <a:endParaRPr lang="zh-TW" altLang="en-US" noProof="0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solidFill>
                <a:schemeClr val="tx1">
                  <a:lumMod val="75000"/>
                  <a:lumOff val="2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6" name="日期版面配置區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 noProof="0"/>
              <a:t>20XX </a:t>
            </a:r>
            <a:r>
              <a:rPr lang="zh-TW" altLang="en-US" noProof="0"/>
              <a:t>年</a:t>
            </a:r>
          </a:p>
        </p:txBody>
      </p:sp>
      <p:sp>
        <p:nvSpPr>
          <p:cNvPr id="37" name="頁尾版面配置區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募資簡報</a:t>
            </a:r>
          </a:p>
        </p:txBody>
      </p:sp>
      <p:sp>
        <p:nvSpPr>
          <p:cNvPr id="38" name="投影片編號版面配置區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B5CEABB6-07DC-46E8-9B57-56EC44A396E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7" name="SmartArt 預留位置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39084"/>
            <a:ext cx="10515600" cy="3695338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 </a:t>
            </a:r>
            <a:r>
              <a:rPr lang="en-US" altLang="zh-TW" noProof="0"/>
              <a:t>SmartArt </a:t>
            </a:r>
            <a:r>
              <a:rPr lang="zh-TW" altLang="en-US" noProof="0"/>
              <a:t>圖形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 noProof="0"/>
              <a:t>20XX </a:t>
            </a:r>
            <a:r>
              <a:rPr lang="zh-TW" altLang="en-US" noProof="0"/>
              <a:t>年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募資簡報</a:t>
            </a:r>
          </a:p>
        </p:txBody>
      </p:sp>
      <p:cxnSp>
        <p:nvCxnSpPr>
          <p:cNvPr id="10" name="直線接點​​(S)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​​(S)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B5CEABB6-07DC-46E8-9B57-56EC44A396E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團隊投影片 4 人員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11" name="圖片版面配置區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1558" y="5084524"/>
            <a:ext cx="2196619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26" name="文字版面配置區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1487181" y="5464114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17" name="圖片版面配置區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23" name="文字版面配置區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3707607" y="5099206"/>
            <a:ext cx="2145049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27" name="文字版面配置區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3836913" y="5478796"/>
            <a:ext cx="1855949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18" name="圖片版面配置區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</a:lstStyle>
          <a:p>
            <a:pPr lvl="1" rtl="0"/>
            <a:r>
              <a:rPr lang="zh-TW" altLang="en-US" noProof="0"/>
              <a:t>按一下圖示以新增圖片</a:t>
            </a:r>
          </a:p>
        </p:txBody>
      </p:sp>
      <p:sp>
        <p:nvSpPr>
          <p:cNvPr id="24" name="文字版面配置區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6198271" y="5099206"/>
            <a:ext cx="2132985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28" name="文字版面配置區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6327577" y="5478796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19" name="圖片版面配置區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25" name="文字版面配置區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618152" y="5084524"/>
            <a:ext cx="2132984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29" name="文字版面配置區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8747458" y="5464114"/>
            <a:ext cx="184551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cxnSp>
        <p:nvCxnSpPr>
          <p:cNvPr id="10" name="直線接點​​(S)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​​(S)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 noProof="0"/>
              <a:t>20XX </a:t>
            </a:r>
            <a:r>
              <a:rPr lang="zh-TW" altLang="en-US" noProof="0"/>
              <a:t>年</a:t>
            </a:r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募資簡報</a:t>
            </a: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B5CEABB6-07DC-46E8-9B57-56EC44A396E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團隊投影片 8 人員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11" name="圖片版面配置區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0168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26" name="文字版面配置區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1390120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17" name="圖片版面配置區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23" name="文字版面配置區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3849262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27" name="文字版面配置區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3739214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18" name="圖片版面配置區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zh-TW" altLang="en-US" noProof="0"/>
              <a:t>按一下圖示以新增圖片</a:t>
            </a:r>
          </a:p>
        </p:txBody>
      </p:sp>
      <p:sp>
        <p:nvSpPr>
          <p:cNvPr id="24" name="文字版面配置區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6339926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28" name="文字版面配置區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6217963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19" name="圖片版面配置區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25" name="文字版面配置區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759806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29" name="文字版面配置區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8634432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55" name="圖片版面配置區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54" name="文字版面配置區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1500168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62" name="文字版面配置區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1390120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56" name="圖片版面配置區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59" name="文字版面配置區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3849262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63" name="文字版面配置區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3739214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57" name="圖片版面配置區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zh-TW" altLang="en-US" noProof="0"/>
              <a:t>按一下圖示以新增圖片</a:t>
            </a:r>
          </a:p>
        </p:txBody>
      </p:sp>
      <p:sp>
        <p:nvSpPr>
          <p:cNvPr id="60" name="文字版面配置區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/>
          </p:nvPr>
        </p:nvSpPr>
        <p:spPr>
          <a:xfrm>
            <a:off x="6339926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64" name="文字版面配置區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/>
          </p:nvPr>
        </p:nvSpPr>
        <p:spPr>
          <a:xfrm>
            <a:off x="6229878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58" name="圖片版面配置區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61" name="文字版面配置區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8759806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65" name="文字版面配置區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8634432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 noProof="0"/>
              <a:t>20XX </a:t>
            </a:r>
            <a:r>
              <a:rPr lang="zh-TW" altLang="en-US" noProof="0"/>
              <a:t>年</a:t>
            </a:r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募資簡報</a:t>
            </a: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B5CEABB6-07DC-46E8-9B57-56EC44A396E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pic>
        <p:nvPicPr>
          <p:cNvPr id="13" name="圖形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圖形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金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線接點​​(S)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​​(S)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11" name="內容版面配置區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zh-TW" altLang="en-US" noProof="0"/>
              <a:t>按一下以新增內容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altLang="zh-TW" noProof="0"/>
              <a:t>#</a:t>
            </a:r>
          </a:p>
        </p:txBody>
      </p:sp>
      <p:sp>
        <p:nvSpPr>
          <p:cNvPr id="17" name="文字版面配置區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38200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24" name="內容版面配置區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zh-TW" altLang="en-US" noProof="0"/>
              <a:t>按一下以新增內容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altLang="zh-TW" noProof="0"/>
              <a:t>#</a:t>
            </a:r>
          </a:p>
        </p:txBody>
      </p:sp>
      <p:sp>
        <p:nvSpPr>
          <p:cNvPr id="18" name="文字版面配置區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62665" y="4464810"/>
            <a:ext cx="2342205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TW" altLang="en-US" noProof="0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25" name="內容版面配置區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zh-TW" altLang="en-US" noProof="0"/>
              <a:t>按一下以新增內容</a:t>
            </a:r>
          </a:p>
        </p:txBody>
      </p:sp>
      <p:sp>
        <p:nvSpPr>
          <p:cNvPr id="21" name="文字版面配置區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altLang="zh-TW" noProof="0"/>
              <a:t>#</a:t>
            </a:r>
          </a:p>
        </p:txBody>
      </p:sp>
      <p:sp>
        <p:nvSpPr>
          <p:cNvPr id="19" name="文字版面配置區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6298609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22" name="內容版面配置區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26" name="內容版面配置區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zh-TW" altLang="en-US" noProof="0"/>
              <a:t>按一下以新增內容</a:t>
            </a:r>
          </a:p>
        </p:txBody>
      </p:sp>
      <p:sp>
        <p:nvSpPr>
          <p:cNvPr id="14" name="文字版面配置區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altLang="zh-TW" noProof="0"/>
              <a:t>#</a:t>
            </a:r>
          </a:p>
        </p:txBody>
      </p:sp>
      <p:sp>
        <p:nvSpPr>
          <p:cNvPr id="23" name="文字版面配置區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9023074" y="4464454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15" name="內容版面配置區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 noProof="0"/>
              <a:t>20XX </a:t>
            </a:r>
            <a:r>
              <a:rPr lang="zh-TW" altLang="en-US" noProof="0"/>
              <a:t>年</a:t>
            </a:r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募資簡報</a:t>
            </a: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B5CEABB6-07DC-46E8-9B57-56EC44A396E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摘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8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cxnSp>
        <p:nvCxnSpPr>
          <p:cNvPr id="23" name="直線接點​​(S)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​​(S)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日期版面配置區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 noProof="0"/>
              <a:t>20XX </a:t>
            </a:r>
            <a:r>
              <a:rPr lang="zh-TW" altLang="en-US" noProof="0"/>
              <a:t>年</a:t>
            </a:r>
          </a:p>
        </p:txBody>
      </p:sp>
      <p:sp>
        <p:nvSpPr>
          <p:cNvPr id="22" name="頁尾版面配置區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募資簡報</a:t>
            </a:r>
          </a:p>
        </p:txBody>
      </p:sp>
      <p:sp>
        <p:nvSpPr>
          <p:cNvPr id="24" name="投影片編號版面配置區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B5CEABB6-07DC-46E8-9B57-56EC44A396E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議程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形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499" y="1020445"/>
            <a:ext cx="3171825" cy="1325563"/>
          </a:xfrm>
        </p:spPr>
        <p:txBody>
          <a:bodyPr rtlCol="0"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 rtlCol="0"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 rtlCol="0"/>
          <a:lstStyle>
            <a:lvl1pPr>
              <a:defRPr sz="9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 noProof="0"/>
              <a:t>20XX </a:t>
            </a:r>
            <a:r>
              <a:rPr lang="zh-TW" altLang="en-US" noProof="0"/>
              <a:t>年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 rtlCol="0"/>
          <a:lstStyle>
            <a:lvl1pPr>
              <a:defRPr sz="9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募資簡報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 rtlCol="0"/>
          <a:lstStyle>
            <a:lvl1pPr>
              <a:defRPr sz="9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B5CEABB6-07DC-46E8-9B57-56EC44A396E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結語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200" y="1615736"/>
            <a:ext cx="4179570" cy="1524735"/>
          </a:xfrm>
        </p:spPr>
        <p:txBody>
          <a:bodyPr rtlCol="0"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67200" y="3238103"/>
            <a:ext cx="4179570" cy="2004161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 noProof="0"/>
              <a:t>按一下以編輯母片副標題樣式</a:t>
            </a:r>
          </a:p>
        </p:txBody>
      </p:sp>
      <p:pic>
        <p:nvPicPr>
          <p:cNvPr id="6" name="圖形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日期版面配置區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 rtlCol="0"/>
          <a:lstStyle>
            <a:lvl1pPr>
              <a:defRPr sz="9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 noProof="0"/>
              <a:t>20XX </a:t>
            </a:r>
            <a:r>
              <a:rPr lang="zh-TW" altLang="en-US" noProof="0"/>
              <a:t>年</a:t>
            </a:r>
          </a:p>
        </p:txBody>
      </p:sp>
      <p:sp>
        <p:nvSpPr>
          <p:cNvPr id="10" name="頁尾版面配置區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 rtlCol="0"/>
          <a:lstStyle>
            <a:lvl1pPr>
              <a:defRPr sz="9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募資簡報</a:t>
            </a:r>
          </a:p>
        </p:txBody>
      </p:sp>
      <p:sp>
        <p:nvSpPr>
          <p:cNvPr id="11" name="投影片編號版面配置區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>
            <a:lvl1pPr>
              <a:defRPr sz="9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B5CEABB6-07DC-46E8-9B57-56EC44A396E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時間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圖形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 rtlCol="0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pPr rtl="0"/>
            <a:r>
              <a:rPr lang="zh-TW" altLang="en-US" noProof="0"/>
              <a:t>按一下以編輯標題</a:t>
            </a:r>
          </a:p>
        </p:txBody>
      </p:sp>
      <p:sp>
        <p:nvSpPr>
          <p:cNvPr id="16" name="文字版面配置區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8318" y="148113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17" name="文字版面配置區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4375" y="2557463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18" name="文字版面配置區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20800" y="363378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19" name="文字版面配置區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05000" y="4710114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34" name="文字版面配置區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01535" y="1594478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35" name="文字版面配置區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028" y="2673328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36" name="文字版面配置區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76937" y="375539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37" name="文字版面配置區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5279" y="4824430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cxnSp>
        <p:nvCxnSpPr>
          <p:cNvPr id="3" name="直線接點​​(S)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直線接點​​(S)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直線接點​​(S)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直線接點​​(S)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 noProof="0"/>
              <a:t>20XX </a:t>
            </a:r>
            <a:r>
              <a:rPr lang="zh-TW" altLang="en-US" noProof="0"/>
              <a:t>年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 rtlCol="0"/>
          <a:lstStyle>
            <a:lvl1pPr>
              <a:defRPr sz="9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algn="l"/>
            <a:r>
              <a:rPr lang="zh-TW" altLang="en-US" noProof="0"/>
              <a:t>募資簡報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 rtlCol="0"/>
          <a:lstStyle>
            <a:lvl1pPr>
              <a:defRPr sz="9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B5CEABB6-07DC-46E8-9B57-56EC44A396E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容 2 欄位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15" name="文字版面配置區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pPr lvl="0" rtl="0"/>
            <a:r>
              <a:rPr lang="zh-TW" altLang="en-US" noProof="0"/>
              <a:t>按一下以新增副標題</a:t>
            </a:r>
          </a:p>
        </p:txBody>
      </p:sp>
      <p:sp>
        <p:nvSpPr>
          <p:cNvPr id="17" name="文字版面配置區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31" name="文字版面配置區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TW" altLang="en-US" noProof="0"/>
              <a:t>按一下以新增副標題</a:t>
            </a:r>
          </a:p>
        </p:txBody>
      </p:sp>
      <p:sp>
        <p:nvSpPr>
          <p:cNvPr id="32" name="文字版面配置區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33" name="文字版面配置區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TW" altLang="en-US" noProof="0"/>
              <a:t>按一下以新增副標題</a:t>
            </a:r>
          </a:p>
        </p:txBody>
      </p:sp>
      <p:sp>
        <p:nvSpPr>
          <p:cNvPr id="34" name="文字版面配置區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12" name="文字版面配置區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TW" altLang="en-US" noProof="0"/>
              <a:t>按一下以新增副標題</a:t>
            </a:r>
          </a:p>
        </p:txBody>
      </p:sp>
      <p:sp>
        <p:nvSpPr>
          <p:cNvPr id="13" name="文字版面配置區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 noProof="0"/>
              <a:t>20XX </a:t>
            </a:r>
            <a:r>
              <a:rPr lang="zh-TW" altLang="en-US" noProof="0"/>
              <a:t>年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募資簡報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B5CEABB6-07DC-46E8-9B57-56EC44A396E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cxnSp>
        <p:nvCxnSpPr>
          <p:cNvPr id="2" name="直線接點​​(S)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​​(S)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容 3 欄位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139440" cy="1325563"/>
          </a:xfrm>
        </p:spPr>
        <p:txBody>
          <a:bodyPr rtlCol="0"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15" name="文字版面配置區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pPr lvl="0" rtl="0"/>
            <a:r>
              <a:rPr lang="zh-TW" altLang="en-US" noProof="0"/>
              <a:t>按一下以新增副標題</a:t>
            </a:r>
          </a:p>
        </p:txBody>
      </p:sp>
      <p:sp>
        <p:nvSpPr>
          <p:cNvPr id="17" name="文字版面配置區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16" name="文字版面配置區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pPr lvl="0" rtl="0"/>
            <a:r>
              <a:rPr lang="zh-TW" altLang="en-US" noProof="0"/>
              <a:t>按一下以新增副標題</a:t>
            </a:r>
          </a:p>
        </p:txBody>
      </p:sp>
      <p:sp>
        <p:nvSpPr>
          <p:cNvPr id="18" name="文字版面配置區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19" name="文字版面配置區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pPr lvl="0" rtl="0"/>
            <a:r>
              <a:rPr lang="zh-TW" altLang="en-US" noProof="0"/>
              <a:t>按一下以新增副標題</a:t>
            </a:r>
          </a:p>
        </p:txBody>
      </p:sp>
      <p:sp>
        <p:nvSpPr>
          <p:cNvPr id="20" name="文字版面配置區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23" name="文字版面配置區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pPr lvl="0" rtl="0"/>
            <a:r>
              <a:rPr lang="zh-TW" altLang="en-US" noProof="0"/>
              <a:t>按一下以新增副標題</a:t>
            </a:r>
          </a:p>
        </p:txBody>
      </p:sp>
      <p:sp>
        <p:nvSpPr>
          <p:cNvPr id="24" name="文字版面配置區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 noProof="0"/>
              <a:t>20XX </a:t>
            </a:r>
            <a:r>
              <a:rPr lang="zh-TW" altLang="en-US" noProof="0"/>
              <a:t>年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募資簡報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B5CEABB6-07DC-46E8-9B57-56EC44A396E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pic>
        <p:nvPicPr>
          <p:cNvPr id="2" name="圖形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簡介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cxnSp>
        <p:nvCxnSpPr>
          <p:cNvPr id="14" name="直線接點​​(S)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​​(S)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日期版面配置區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 noProof="0"/>
              <a:t>20XX </a:t>
            </a:r>
            <a:r>
              <a:rPr lang="zh-TW" altLang="en-US" noProof="0"/>
              <a:t>年</a:t>
            </a:r>
          </a:p>
        </p:txBody>
      </p:sp>
      <p:sp>
        <p:nvSpPr>
          <p:cNvPr id="10" name="頁尾版面配置區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 rtlCol="0"/>
          <a:lstStyle>
            <a:lvl1pPr>
              <a:defRPr sz="9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募資簡報</a:t>
            </a:r>
          </a:p>
        </p:txBody>
      </p:sp>
      <p:sp>
        <p:nvSpPr>
          <p:cNvPr id="11" name="投影片編號版面配置區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B5CEABB6-07DC-46E8-9B57-56EC44A396E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分節符號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50" y="2571235"/>
            <a:ext cx="4179570" cy="1715531"/>
          </a:xfrm>
        </p:spPr>
        <p:txBody>
          <a:bodyPr rtlCol="0"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pic>
        <p:nvPicPr>
          <p:cNvPr id="5" name="圖形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引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形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cxnSp>
        <p:nvCxnSpPr>
          <p:cNvPr id="9" name="直線接點​​(S)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版面配置區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pPr lvl="0" rtl="0"/>
            <a:r>
              <a:rPr lang="zh-TW" altLang="en-US" noProof="0"/>
              <a:t>按一下以新增副標題</a:t>
            </a:r>
          </a:p>
        </p:txBody>
      </p:sp>
      <p:sp>
        <p:nvSpPr>
          <p:cNvPr id="12" name="文字版面配置區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13" name="文字版面配置區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pPr lvl="0" rtl="0"/>
            <a:r>
              <a:rPr lang="zh-TW" altLang="en-US" noProof="0"/>
              <a:t>按一下以新增副標題</a:t>
            </a:r>
          </a:p>
        </p:txBody>
      </p:sp>
      <p:sp>
        <p:nvSpPr>
          <p:cNvPr id="14" name="文字版面配置區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15" name="文字版面配置區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pPr lvl="0" rtl="0"/>
            <a:r>
              <a:rPr lang="zh-TW" altLang="en-US" noProof="0"/>
              <a:t>按一下以新增副標題</a:t>
            </a:r>
          </a:p>
        </p:txBody>
      </p:sp>
      <p:sp>
        <p:nvSpPr>
          <p:cNvPr id="16" name="文字版面配置區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17" name="日期版面配置區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 noProof="0"/>
              <a:t>20XX </a:t>
            </a:r>
            <a:r>
              <a:rPr lang="zh-TW" altLang="en-US" noProof="0"/>
              <a:t>年</a:t>
            </a:r>
          </a:p>
        </p:txBody>
      </p:sp>
      <p:sp>
        <p:nvSpPr>
          <p:cNvPr id="18" name="頁尾版面配置區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募資簡報</a:t>
            </a:r>
          </a:p>
        </p:txBody>
      </p:sp>
      <p:sp>
        <p:nvSpPr>
          <p:cNvPr id="19" name="投影片編號版面配置區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B5CEABB6-07DC-46E8-9B57-56EC44A396E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三個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104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7665" y="2776936"/>
            <a:ext cx="2896671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TW" altLang="en-US" noProof="0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cxnSp>
        <p:nvCxnSpPr>
          <p:cNvPr id="16" name="直線接點​​(S)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​​(S)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版面配置區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066421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22" name="內容版面配置區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 noProof="0"/>
              <a:t>20XX </a:t>
            </a:r>
            <a:r>
              <a:rPr lang="zh-TW" altLang="en-US" noProof="0"/>
              <a:t>年</a:t>
            </a:r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募資簡報</a:t>
            </a: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B5CEABB6-07DC-46E8-9B57-56EC44A396E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 noProof="0"/>
              <a:t>20XX </a:t>
            </a:r>
            <a:r>
              <a:rPr lang="zh-TW" altLang="en-US" noProof="0"/>
              <a:t>年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募資簡報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B5CEABB6-07DC-46E8-9B57-56EC44A396E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697" r:id="rId6"/>
    <p:sldLayoutId id="2147483673" r:id="rId7"/>
    <p:sldLayoutId id="2147483676" r:id="rId8"/>
    <p:sldLayoutId id="2147483672" r:id="rId9"/>
    <p:sldLayoutId id="2147483699" r:id="rId10"/>
    <p:sldLayoutId id="2147483671" r:id="rId11"/>
    <p:sldLayoutId id="2147483700" r:id="rId12"/>
    <p:sldLayoutId id="2147483679" r:id="rId13"/>
    <p:sldLayoutId id="2147483692" r:id="rId14"/>
    <p:sldLayoutId id="2147483681" r:id="rId15"/>
    <p:sldLayoutId id="2147483674" r:id="rId16"/>
    <p:sldLayoutId id="2147483675" r:id="rId17"/>
    <p:sldLayoutId id="2147483696" r:id="rId18"/>
    <p:sldLayoutId id="2147483677" r:id="rId19"/>
    <p:sldLayoutId id="2147483678" r:id="rId2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4347713"/>
            <a:ext cx="4936322" cy="1770046"/>
          </a:xfrm>
        </p:spPr>
        <p:txBody>
          <a:bodyPr rtlCol="0"/>
          <a:lstStyle/>
          <a:p>
            <a:pPr algn="ctr" rtl="0"/>
            <a:r>
              <a:rPr lang="en-US" altLang="zh-TW" err="1"/>
              <a:t>WebAPI</a:t>
            </a:r>
            <a:br>
              <a:rPr lang="en-US" altLang="zh-TW"/>
            </a:br>
            <a:r>
              <a:rPr lang="en-US" altLang="zh-TW"/>
              <a:t>&amp;</a:t>
            </a:r>
            <a:br>
              <a:rPr lang="en-US" altLang="zh-TW"/>
            </a:br>
            <a:r>
              <a:rPr lang="en-US" altLang="zh-TW"/>
              <a:t>POWERBI</a:t>
            </a:r>
            <a:r>
              <a:rPr lang="zh-TW" altLang="en-US"/>
              <a:t>接收資料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投影片編號版面配置區 13">
            <a:extLst>
              <a:ext uri="{FF2B5EF4-FFF2-40B4-BE49-F238E27FC236}">
                <a16:creationId xmlns:a16="http://schemas.microsoft.com/office/drawing/2014/main" id="{42152A75-1CD2-44EC-9374-C83D4604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zh-TW" smtClean="0"/>
              <a:pPr rtl="0"/>
              <a:t>10</a:t>
            </a:fld>
            <a:endParaRPr lang="zh-TW" altLang="en-US"/>
          </a:p>
        </p:txBody>
      </p:sp>
      <p:sp>
        <p:nvSpPr>
          <p:cNvPr id="17" name="文字版面配置區 16">
            <a:extLst>
              <a:ext uri="{FF2B5EF4-FFF2-40B4-BE49-F238E27FC236}">
                <a16:creationId xmlns:a16="http://schemas.microsoft.com/office/drawing/2014/main" id="{7AD1C6F6-003F-4DE2-A067-2D5C3C5A24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432649" y="645935"/>
            <a:ext cx="7400745" cy="664234"/>
          </a:xfrm>
        </p:spPr>
        <p:txBody>
          <a:bodyPr/>
          <a:lstStyle/>
          <a:p>
            <a:r>
              <a:rPr lang="en-US" altLang="zh-TW" sz="2800"/>
              <a:t>2.</a:t>
            </a:r>
            <a:r>
              <a:rPr lang="zh-TW" altLang="en-US" sz="2800"/>
              <a:t>引用、新增檔案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1C79495-5B80-4F8E-9F00-7A1670E23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8621" y="1857829"/>
            <a:ext cx="9102130" cy="493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51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投影片編號版面配置區 13">
            <a:extLst>
              <a:ext uri="{FF2B5EF4-FFF2-40B4-BE49-F238E27FC236}">
                <a16:creationId xmlns:a16="http://schemas.microsoft.com/office/drawing/2014/main" id="{42152A75-1CD2-44EC-9374-C83D4604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zh-TW" smtClean="0"/>
              <a:pPr rtl="0"/>
              <a:t>11</a:t>
            </a:fld>
            <a:endParaRPr lang="zh-TW" altLang="en-US"/>
          </a:p>
        </p:txBody>
      </p:sp>
      <p:sp>
        <p:nvSpPr>
          <p:cNvPr id="17" name="文字版面配置區 16">
            <a:extLst>
              <a:ext uri="{FF2B5EF4-FFF2-40B4-BE49-F238E27FC236}">
                <a16:creationId xmlns:a16="http://schemas.microsoft.com/office/drawing/2014/main" id="{7AD1C6F6-003F-4DE2-A067-2D5C3C5A24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432649" y="645935"/>
            <a:ext cx="7400745" cy="664234"/>
          </a:xfrm>
        </p:spPr>
        <p:txBody>
          <a:bodyPr/>
          <a:lstStyle/>
          <a:p>
            <a:r>
              <a:rPr lang="en-US" altLang="zh-TW" sz="2800"/>
              <a:t>2.</a:t>
            </a:r>
            <a:r>
              <a:rPr lang="zh-TW" altLang="en-US" sz="2800"/>
              <a:t>引用、新增檔案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1E22BBD9-AA5F-488F-BB8D-6FD40F12F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3394" y="2109387"/>
            <a:ext cx="9102130" cy="493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114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投影片編號版面配置區 13">
            <a:extLst>
              <a:ext uri="{FF2B5EF4-FFF2-40B4-BE49-F238E27FC236}">
                <a16:creationId xmlns:a16="http://schemas.microsoft.com/office/drawing/2014/main" id="{42152A75-1CD2-44EC-9374-C83D4604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zh-TW" smtClean="0"/>
              <a:pPr rtl="0"/>
              <a:t>12</a:t>
            </a:fld>
            <a:endParaRPr lang="zh-TW" altLang="en-US"/>
          </a:p>
        </p:txBody>
      </p:sp>
      <p:sp>
        <p:nvSpPr>
          <p:cNvPr id="17" name="文字版面配置區 16">
            <a:extLst>
              <a:ext uri="{FF2B5EF4-FFF2-40B4-BE49-F238E27FC236}">
                <a16:creationId xmlns:a16="http://schemas.microsoft.com/office/drawing/2014/main" id="{7AD1C6F6-003F-4DE2-A067-2D5C3C5A24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432649" y="645935"/>
            <a:ext cx="7400745" cy="664234"/>
          </a:xfrm>
        </p:spPr>
        <p:txBody>
          <a:bodyPr/>
          <a:lstStyle/>
          <a:p>
            <a:r>
              <a:rPr lang="en-US" altLang="zh-TW" sz="2800"/>
              <a:t>2.</a:t>
            </a:r>
            <a:r>
              <a:rPr lang="zh-TW" altLang="en-US" sz="2800"/>
              <a:t>引用、新增檔案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16827FE-1781-4210-94F5-673139128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3413" y="2238011"/>
            <a:ext cx="9751225" cy="202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91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投影片編號版面配置區 13">
            <a:extLst>
              <a:ext uri="{FF2B5EF4-FFF2-40B4-BE49-F238E27FC236}">
                <a16:creationId xmlns:a16="http://schemas.microsoft.com/office/drawing/2014/main" id="{42152A75-1CD2-44EC-9374-C83D4604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zh-TW" smtClean="0"/>
              <a:pPr rtl="0"/>
              <a:t>13</a:t>
            </a:fld>
            <a:endParaRPr lang="zh-TW" altLang="en-US"/>
          </a:p>
        </p:txBody>
      </p:sp>
      <p:sp>
        <p:nvSpPr>
          <p:cNvPr id="17" name="文字版面配置區 16">
            <a:extLst>
              <a:ext uri="{FF2B5EF4-FFF2-40B4-BE49-F238E27FC236}">
                <a16:creationId xmlns:a16="http://schemas.microsoft.com/office/drawing/2014/main" id="{7AD1C6F6-003F-4DE2-A067-2D5C3C5A24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432649" y="645935"/>
            <a:ext cx="7400745" cy="664234"/>
          </a:xfrm>
        </p:spPr>
        <p:txBody>
          <a:bodyPr/>
          <a:lstStyle/>
          <a:p>
            <a:r>
              <a:rPr lang="en-US" altLang="zh-TW" sz="2800"/>
              <a:t>3.API-GET</a:t>
            </a:r>
            <a:endParaRPr lang="zh-TW" altLang="en-US" sz="2800"/>
          </a:p>
        </p:txBody>
      </p:sp>
      <p:sp>
        <p:nvSpPr>
          <p:cNvPr id="7" name="文字版面配置區 16">
            <a:extLst>
              <a:ext uri="{FF2B5EF4-FFF2-40B4-BE49-F238E27FC236}">
                <a16:creationId xmlns:a16="http://schemas.microsoft.com/office/drawing/2014/main" id="{C46525EC-BA23-4530-90CD-FB27B9416FCE}"/>
              </a:ext>
            </a:extLst>
          </p:cNvPr>
          <p:cNvSpPr txBox="1">
            <a:spLocks/>
          </p:cNvSpPr>
          <p:nvPr/>
        </p:nvSpPr>
        <p:spPr>
          <a:xfrm>
            <a:off x="2320880" y="2295100"/>
            <a:ext cx="4148261" cy="2267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spc="150" baseline="0" dirty="0" smtClean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/>
              <a:t>3-1</a:t>
            </a:r>
            <a:r>
              <a:rPr lang="zh-TW" altLang="en-US"/>
              <a:t>建立</a:t>
            </a:r>
            <a:r>
              <a:rPr lang="en-US" altLang="zh-TW"/>
              <a:t>MMHCON</a:t>
            </a:r>
            <a:r>
              <a:rPr lang="zh-TW" altLang="en-US"/>
              <a:t>連線</a:t>
            </a: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/>
              <a:t> </a:t>
            </a:r>
            <a:r>
              <a:rPr lang="en-US" altLang="zh-TW"/>
              <a:t>-</a:t>
            </a:r>
            <a:r>
              <a:rPr lang="zh-TW" altLang="en-US"/>
              <a:t>宣告</a:t>
            </a: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/>
              <a:t> </a:t>
            </a:r>
            <a:r>
              <a:rPr lang="en-US" altLang="zh-TW"/>
              <a:t>-</a:t>
            </a:r>
            <a:r>
              <a:rPr lang="zh-TW" altLang="en-US"/>
              <a:t>修改回傳值</a:t>
            </a: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/>
              <a:t> </a:t>
            </a:r>
            <a:r>
              <a:rPr lang="en-US" altLang="zh-TW"/>
              <a:t>-</a:t>
            </a:r>
            <a:r>
              <a:rPr lang="zh-TW" altLang="en-US"/>
              <a:t>透過傳入值控制連線</a:t>
            </a: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/>
              <a:t> </a:t>
            </a:r>
            <a:r>
              <a:rPr lang="en-US" altLang="zh-TW"/>
              <a:t>-</a:t>
            </a:r>
            <a:r>
              <a:rPr lang="zh-TW" altLang="en-US"/>
              <a:t>部分程式碼可參考</a:t>
            </a:r>
            <a:r>
              <a:rPr lang="en-US" altLang="zh-TW"/>
              <a:t>PPT</a:t>
            </a:r>
            <a:r>
              <a:rPr lang="zh-TW" altLang="en-US"/>
              <a:t>備忘稿</a:t>
            </a:r>
          </a:p>
        </p:txBody>
      </p:sp>
      <p:pic>
        <p:nvPicPr>
          <p:cNvPr id="18" name="內容版面配置區 17">
            <a:extLst>
              <a:ext uri="{FF2B5EF4-FFF2-40B4-BE49-F238E27FC236}">
                <a16:creationId xmlns:a16="http://schemas.microsoft.com/office/drawing/2014/main" id="{8AA15BAC-0095-4FFF-9CE2-3FCAA55FB7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33021" y="790220"/>
            <a:ext cx="5378768" cy="5566130"/>
          </a:xfrm>
        </p:spPr>
      </p:pic>
    </p:spTree>
    <p:extLst>
      <p:ext uri="{BB962C8B-B14F-4D97-AF65-F5344CB8AC3E}">
        <p14:creationId xmlns:p14="http://schemas.microsoft.com/office/powerpoint/2010/main" val="218575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投影片編號版面配置區 13">
            <a:extLst>
              <a:ext uri="{FF2B5EF4-FFF2-40B4-BE49-F238E27FC236}">
                <a16:creationId xmlns:a16="http://schemas.microsoft.com/office/drawing/2014/main" id="{42152A75-1CD2-44EC-9374-C83D4604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zh-TW" smtClean="0"/>
              <a:pPr rtl="0"/>
              <a:t>14</a:t>
            </a:fld>
            <a:endParaRPr lang="zh-TW" altLang="en-US"/>
          </a:p>
        </p:txBody>
      </p:sp>
      <p:sp>
        <p:nvSpPr>
          <p:cNvPr id="17" name="文字版面配置區 16">
            <a:extLst>
              <a:ext uri="{FF2B5EF4-FFF2-40B4-BE49-F238E27FC236}">
                <a16:creationId xmlns:a16="http://schemas.microsoft.com/office/drawing/2014/main" id="{7AD1C6F6-003F-4DE2-A067-2D5C3C5A24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432649" y="645935"/>
            <a:ext cx="7400745" cy="664234"/>
          </a:xfrm>
        </p:spPr>
        <p:txBody>
          <a:bodyPr/>
          <a:lstStyle/>
          <a:p>
            <a:r>
              <a:rPr lang="en-US" altLang="zh-TW" sz="2800"/>
              <a:t>3.API-GET</a:t>
            </a:r>
            <a:endParaRPr lang="zh-TW" altLang="en-US" sz="2800"/>
          </a:p>
        </p:txBody>
      </p:sp>
      <p:sp>
        <p:nvSpPr>
          <p:cNvPr id="7" name="文字版面配置區 16">
            <a:extLst>
              <a:ext uri="{FF2B5EF4-FFF2-40B4-BE49-F238E27FC236}">
                <a16:creationId xmlns:a16="http://schemas.microsoft.com/office/drawing/2014/main" id="{C46525EC-BA23-4530-90CD-FB27B9416FCE}"/>
              </a:ext>
            </a:extLst>
          </p:cNvPr>
          <p:cNvSpPr txBox="1">
            <a:spLocks/>
          </p:cNvSpPr>
          <p:nvPr/>
        </p:nvSpPr>
        <p:spPr>
          <a:xfrm>
            <a:off x="2724202" y="2114126"/>
            <a:ext cx="4148261" cy="15835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spc="150" baseline="0" dirty="0" smtClean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/>
              <a:t>3-2</a:t>
            </a:r>
            <a:r>
              <a:rPr lang="zh-TW" altLang="en-US"/>
              <a:t> 程式主要控制</a:t>
            </a: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/>
              <a:t> </a:t>
            </a:r>
            <a:r>
              <a:rPr lang="en-US" altLang="zh-TW"/>
              <a:t>-</a:t>
            </a:r>
            <a:r>
              <a:rPr lang="zh-TW" altLang="en-US"/>
              <a:t>串</a:t>
            </a:r>
            <a:r>
              <a:rPr lang="en-US" altLang="zh-TW"/>
              <a:t>SQL</a:t>
            </a:r>
            <a:r>
              <a:rPr lang="zh-TW" altLang="en-US"/>
              <a:t>取得資料</a:t>
            </a: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/>
              <a:t> </a:t>
            </a:r>
            <a:r>
              <a:rPr lang="en-US" altLang="zh-TW"/>
              <a:t>-</a:t>
            </a:r>
            <a:r>
              <a:rPr lang="zh-TW" altLang="en-US"/>
              <a:t>將資料組成</a:t>
            </a:r>
            <a:r>
              <a:rPr lang="en-US" altLang="zh-TW" err="1"/>
              <a:t>JsonList</a:t>
            </a: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/>
              <a:t> -</a:t>
            </a:r>
            <a:r>
              <a:rPr lang="zh-TW" altLang="en-US"/>
              <a:t>回傳</a:t>
            </a:r>
            <a:r>
              <a:rPr lang="en-US" altLang="zh-TW" err="1"/>
              <a:t>JsonList</a:t>
            </a:r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0E716191-6C7A-46D8-9C60-460F37C3EF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04378" y="1417391"/>
            <a:ext cx="5349422" cy="4831737"/>
          </a:xfrm>
        </p:spPr>
      </p:pic>
    </p:spTree>
    <p:extLst>
      <p:ext uri="{BB962C8B-B14F-4D97-AF65-F5344CB8AC3E}">
        <p14:creationId xmlns:p14="http://schemas.microsoft.com/office/powerpoint/2010/main" val="279278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投影片編號版面配置區 13">
            <a:extLst>
              <a:ext uri="{FF2B5EF4-FFF2-40B4-BE49-F238E27FC236}">
                <a16:creationId xmlns:a16="http://schemas.microsoft.com/office/drawing/2014/main" id="{42152A75-1CD2-44EC-9374-C83D4604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zh-TW" smtClean="0"/>
              <a:pPr rtl="0"/>
              <a:t>15</a:t>
            </a:fld>
            <a:endParaRPr lang="zh-TW" altLang="en-US"/>
          </a:p>
        </p:txBody>
      </p:sp>
      <p:sp>
        <p:nvSpPr>
          <p:cNvPr id="17" name="文字版面配置區 16">
            <a:extLst>
              <a:ext uri="{FF2B5EF4-FFF2-40B4-BE49-F238E27FC236}">
                <a16:creationId xmlns:a16="http://schemas.microsoft.com/office/drawing/2014/main" id="{7AD1C6F6-003F-4DE2-A067-2D5C3C5A24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432649" y="645935"/>
            <a:ext cx="7400745" cy="664234"/>
          </a:xfrm>
        </p:spPr>
        <p:txBody>
          <a:bodyPr/>
          <a:lstStyle/>
          <a:p>
            <a:r>
              <a:rPr lang="en-US" altLang="zh-TW" sz="2800"/>
              <a:t>3.API-GET</a:t>
            </a:r>
            <a:r>
              <a:rPr lang="zh-TW" altLang="en-US" sz="2800"/>
              <a:t>測試</a:t>
            </a:r>
          </a:p>
        </p:txBody>
      </p:sp>
      <p:sp>
        <p:nvSpPr>
          <p:cNvPr id="7" name="文字版面配置區 16">
            <a:extLst>
              <a:ext uri="{FF2B5EF4-FFF2-40B4-BE49-F238E27FC236}">
                <a16:creationId xmlns:a16="http://schemas.microsoft.com/office/drawing/2014/main" id="{C46525EC-BA23-4530-90CD-FB27B9416FCE}"/>
              </a:ext>
            </a:extLst>
          </p:cNvPr>
          <p:cNvSpPr txBox="1">
            <a:spLocks/>
          </p:cNvSpPr>
          <p:nvPr/>
        </p:nvSpPr>
        <p:spPr>
          <a:xfrm>
            <a:off x="2576128" y="1587887"/>
            <a:ext cx="4148261" cy="15835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spc="150" baseline="0" dirty="0" smtClean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/>
              <a:t>3-3</a:t>
            </a:r>
            <a:r>
              <a:rPr lang="zh-TW" altLang="en-US"/>
              <a:t> </a:t>
            </a:r>
            <a:r>
              <a:rPr lang="en-US" altLang="zh-TW"/>
              <a:t>Postman</a:t>
            </a:r>
            <a:r>
              <a:rPr lang="zh-TW" altLang="en-US"/>
              <a:t>測試</a:t>
            </a: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/>
              <a:t> </a:t>
            </a:r>
            <a:r>
              <a:rPr lang="en-US" altLang="zh-TW"/>
              <a:t>-</a:t>
            </a:r>
            <a:r>
              <a:rPr lang="zh-TW" altLang="en-US"/>
              <a:t>程式執行</a:t>
            </a: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TW"/>
          </a:p>
        </p:txBody>
      </p:sp>
      <p:pic>
        <p:nvPicPr>
          <p:cNvPr id="11" name="內容版面配置區 10">
            <a:extLst>
              <a:ext uri="{FF2B5EF4-FFF2-40B4-BE49-F238E27FC236}">
                <a16:creationId xmlns:a16="http://schemas.microsoft.com/office/drawing/2014/main" id="{8AD699A1-0DB3-4D8E-BCF2-F508E9816D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604264" y="2620049"/>
            <a:ext cx="7400745" cy="3814899"/>
          </a:xfrm>
        </p:spPr>
      </p:pic>
    </p:spTree>
    <p:extLst>
      <p:ext uri="{BB962C8B-B14F-4D97-AF65-F5344CB8AC3E}">
        <p14:creationId xmlns:p14="http://schemas.microsoft.com/office/powerpoint/2010/main" val="171449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投影片編號版面配置區 13">
            <a:extLst>
              <a:ext uri="{FF2B5EF4-FFF2-40B4-BE49-F238E27FC236}">
                <a16:creationId xmlns:a16="http://schemas.microsoft.com/office/drawing/2014/main" id="{42152A75-1CD2-44EC-9374-C83D4604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zh-TW" smtClean="0"/>
              <a:pPr rtl="0"/>
              <a:t>16</a:t>
            </a:fld>
            <a:endParaRPr lang="zh-TW" altLang="en-US"/>
          </a:p>
        </p:txBody>
      </p:sp>
      <p:sp>
        <p:nvSpPr>
          <p:cNvPr id="17" name="文字版面配置區 16">
            <a:extLst>
              <a:ext uri="{FF2B5EF4-FFF2-40B4-BE49-F238E27FC236}">
                <a16:creationId xmlns:a16="http://schemas.microsoft.com/office/drawing/2014/main" id="{7AD1C6F6-003F-4DE2-A067-2D5C3C5A24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432649" y="645935"/>
            <a:ext cx="7400745" cy="664234"/>
          </a:xfrm>
        </p:spPr>
        <p:txBody>
          <a:bodyPr/>
          <a:lstStyle/>
          <a:p>
            <a:r>
              <a:rPr lang="en-US" altLang="zh-TW" sz="2800"/>
              <a:t>3.API-GET</a:t>
            </a:r>
            <a:r>
              <a:rPr lang="zh-TW" altLang="en-US" sz="2800"/>
              <a:t>測試</a:t>
            </a:r>
          </a:p>
        </p:txBody>
      </p:sp>
      <p:sp>
        <p:nvSpPr>
          <p:cNvPr id="7" name="文字版面配置區 16">
            <a:extLst>
              <a:ext uri="{FF2B5EF4-FFF2-40B4-BE49-F238E27FC236}">
                <a16:creationId xmlns:a16="http://schemas.microsoft.com/office/drawing/2014/main" id="{C46525EC-BA23-4530-90CD-FB27B9416FCE}"/>
              </a:ext>
            </a:extLst>
          </p:cNvPr>
          <p:cNvSpPr txBox="1">
            <a:spLocks/>
          </p:cNvSpPr>
          <p:nvPr/>
        </p:nvSpPr>
        <p:spPr>
          <a:xfrm>
            <a:off x="2579792" y="2806317"/>
            <a:ext cx="4646982" cy="15835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spc="150" baseline="0" dirty="0" smtClean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/>
              <a:t>3-3</a:t>
            </a:r>
            <a:r>
              <a:rPr lang="zh-TW" altLang="en-US"/>
              <a:t> </a:t>
            </a:r>
            <a:r>
              <a:rPr lang="en-US" altLang="zh-TW"/>
              <a:t>Postman</a:t>
            </a:r>
            <a:r>
              <a:rPr lang="zh-TW" altLang="en-US"/>
              <a:t>測試</a:t>
            </a: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/>
              <a:t> </a:t>
            </a:r>
            <a:r>
              <a:rPr lang="en-US" altLang="zh-TW"/>
              <a:t>-</a:t>
            </a:r>
            <a:r>
              <a:rPr lang="zh-TW" altLang="en-US"/>
              <a:t>程式執行</a:t>
            </a: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/>
              <a:t> </a:t>
            </a:r>
            <a:r>
              <a:rPr lang="en-US" altLang="zh-TW"/>
              <a:t>-</a:t>
            </a:r>
            <a:r>
              <a:rPr lang="zh-TW" altLang="en-US"/>
              <a:t>本地端</a:t>
            </a:r>
            <a:r>
              <a:rPr lang="en-US" altLang="zh-TW"/>
              <a:t>Localhost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/>
              <a:t> -Postman</a:t>
            </a:r>
            <a:r>
              <a:rPr lang="zh-TW" altLang="en-US"/>
              <a:t>輸入網址</a:t>
            </a: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/>
              <a:t> </a:t>
            </a:r>
            <a:r>
              <a:rPr lang="en-US" altLang="zh-TW"/>
              <a:t>-/</a:t>
            </a:r>
            <a:r>
              <a:rPr lang="en-US" altLang="zh-TW" err="1"/>
              <a:t>api</a:t>
            </a:r>
            <a:r>
              <a:rPr lang="en-US" altLang="zh-TW"/>
              <a:t>/”Controller</a:t>
            </a:r>
            <a:r>
              <a:rPr lang="zh-TW" altLang="en-US"/>
              <a:t>名稱</a:t>
            </a:r>
            <a:r>
              <a:rPr lang="en-US" altLang="zh-TW"/>
              <a:t>”/</a:t>
            </a:r>
            <a:r>
              <a:rPr lang="zh-TW" altLang="en-US"/>
              <a:t>輸入值</a:t>
            </a:r>
            <a:endParaRPr lang="en-US" altLang="zh-TW"/>
          </a:p>
        </p:txBody>
      </p:sp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3DBCEC82-1D4E-4892-ADBD-2CCAB67A6E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63830" y="859172"/>
            <a:ext cx="4437483" cy="2165569"/>
          </a:xfrm>
        </p:spPr>
      </p:pic>
    </p:spTree>
    <p:extLst>
      <p:ext uri="{BB962C8B-B14F-4D97-AF65-F5344CB8AC3E}">
        <p14:creationId xmlns:p14="http://schemas.microsoft.com/office/powerpoint/2010/main" val="241283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投影片編號版面配置區 13">
            <a:extLst>
              <a:ext uri="{FF2B5EF4-FFF2-40B4-BE49-F238E27FC236}">
                <a16:creationId xmlns:a16="http://schemas.microsoft.com/office/drawing/2014/main" id="{42152A75-1CD2-44EC-9374-C83D4604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zh-TW" smtClean="0"/>
              <a:pPr rtl="0"/>
              <a:t>17</a:t>
            </a:fld>
            <a:endParaRPr lang="zh-TW" altLang="en-US"/>
          </a:p>
        </p:txBody>
      </p:sp>
      <p:sp>
        <p:nvSpPr>
          <p:cNvPr id="17" name="文字版面配置區 16">
            <a:extLst>
              <a:ext uri="{FF2B5EF4-FFF2-40B4-BE49-F238E27FC236}">
                <a16:creationId xmlns:a16="http://schemas.microsoft.com/office/drawing/2014/main" id="{7AD1C6F6-003F-4DE2-A067-2D5C3C5A24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432649" y="645935"/>
            <a:ext cx="7400745" cy="664234"/>
          </a:xfrm>
        </p:spPr>
        <p:txBody>
          <a:bodyPr/>
          <a:lstStyle/>
          <a:p>
            <a:r>
              <a:rPr lang="en-US" altLang="zh-TW" sz="2800"/>
              <a:t>3.API-GET</a:t>
            </a:r>
            <a:r>
              <a:rPr lang="zh-TW" altLang="en-US" sz="2800"/>
              <a:t>測試</a:t>
            </a:r>
          </a:p>
        </p:txBody>
      </p:sp>
      <p:sp>
        <p:nvSpPr>
          <p:cNvPr id="7" name="文字版面配置區 16">
            <a:extLst>
              <a:ext uri="{FF2B5EF4-FFF2-40B4-BE49-F238E27FC236}">
                <a16:creationId xmlns:a16="http://schemas.microsoft.com/office/drawing/2014/main" id="{C46525EC-BA23-4530-90CD-FB27B9416FCE}"/>
              </a:ext>
            </a:extLst>
          </p:cNvPr>
          <p:cNvSpPr txBox="1">
            <a:spLocks/>
          </p:cNvSpPr>
          <p:nvPr/>
        </p:nvSpPr>
        <p:spPr>
          <a:xfrm>
            <a:off x="2579792" y="3720717"/>
            <a:ext cx="4646982" cy="15835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spc="150" baseline="0" dirty="0" smtClean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/>
              <a:t>3-3</a:t>
            </a:r>
            <a:r>
              <a:rPr lang="zh-TW" altLang="en-US"/>
              <a:t> </a:t>
            </a:r>
            <a:r>
              <a:rPr lang="en-US" altLang="zh-TW"/>
              <a:t>Postman</a:t>
            </a:r>
            <a:r>
              <a:rPr lang="zh-TW" altLang="en-US"/>
              <a:t>測試</a:t>
            </a: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/>
              <a:t> </a:t>
            </a:r>
            <a:r>
              <a:rPr lang="en-US" altLang="zh-TW"/>
              <a:t>-</a:t>
            </a:r>
            <a:r>
              <a:rPr lang="zh-TW" altLang="en-US"/>
              <a:t>程式執行</a:t>
            </a: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/>
              <a:t> </a:t>
            </a:r>
            <a:r>
              <a:rPr lang="en-US" altLang="zh-TW"/>
              <a:t>-</a:t>
            </a:r>
            <a:r>
              <a:rPr lang="zh-TW" altLang="en-US"/>
              <a:t>本地端</a:t>
            </a:r>
            <a:r>
              <a:rPr lang="en-US" altLang="zh-TW"/>
              <a:t>Localhost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/>
              <a:t> -Postman</a:t>
            </a:r>
            <a:r>
              <a:rPr lang="zh-TW" altLang="en-US"/>
              <a:t>輸入網址</a:t>
            </a: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/>
              <a:t> </a:t>
            </a:r>
            <a:r>
              <a:rPr lang="en-US" altLang="zh-TW"/>
              <a:t>-/</a:t>
            </a:r>
            <a:r>
              <a:rPr lang="en-US" altLang="zh-TW" err="1"/>
              <a:t>api</a:t>
            </a:r>
            <a:r>
              <a:rPr lang="en-US" altLang="zh-TW"/>
              <a:t>/”Controller</a:t>
            </a:r>
            <a:r>
              <a:rPr lang="zh-TW" altLang="en-US"/>
              <a:t>名稱</a:t>
            </a:r>
            <a:r>
              <a:rPr lang="en-US" altLang="zh-TW"/>
              <a:t>”/</a:t>
            </a:r>
            <a:r>
              <a:rPr lang="zh-TW" altLang="en-US"/>
              <a:t>輸入值</a:t>
            </a: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/>
              <a:t> </a:t>
            </a:r>
            <a:r>
              <a:rPr lang="en-US" altLang="zh-TW"/>
              <a:t>-</a:t>
            </a:r>
            <a:r>
              <a:rPr lang="zh-TW" altLang="en-US"/>
              <a:t>可設中斷點驗證</a:t>
            </a: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TW"/>
          </a:p>
        </p:txBody>
      </p:sp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3DBCEC82-1D4E-4892-ADBD-2CCAB67A6E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63830" y="859172"/>
            <a:ext cx="4437483" cy="2165569"/>
          </a:xfr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5D105091-CE1B-42A0-B406-F258C68049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3830" y="859172"/>
            <a:ext cx="4148261" cy="461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5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投影片編號版面配置區 13">
            <a:extLst>
              <a:ext uri="{FF2B5EF4-FFF2-40B4-BE49-F238E27FC236}">
                <a16:creationId xmlns:a16="http://schemas.microsoft.com/office/drawing/2014/main" id="{42152A75-1CD2-44EC-9374-C83D4604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zh-TW" smtClean="0"/>
              <a:pPr rtl="0"/>
              <a:t>18</a:t>
            </a:fld>
            <a:endParaRPr lang="zh-TW" altLang="en-US"/>
          </a:p>
        </p:txBody>
      </p:sp>
      <p:sp>
        <p:nvSpPr>
          <p:cNvPr id="17" name="文字版面配置區 16">
            <a:extLst>
              <a:ext uri="{FF2B5EF4-FFF2-40B4-BE49-F238E27FC236}">
                <a16:creationId xmlns:a16="http://schemas.microsoft.com/office/drawing/2014/main" id="{7AD1C6F6-003F-4DE2-A067-2D5C3C5A24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432649" y="645935"/>
            <a:ext cx="7400745" cy="664234"/>
          </a:xfrm>
        </p:spPr>
        <p:txBody>
          <a:bodyPr/>
          <a:lstStyle/>
          <a:p>
            <a:r>
              <a:rPr lang="en-US" altLang="zh-TW" sz="2800"/>
              <a:t>4.API-POST</a:t>
            </a:r>
            <a:endParaRPr lang="zh-TW" altLang="en-US" sz="2800"/>
          </a:p>
        </p:txBody>
      </p:sp>
      <p:sp>
        <p:nvSpPr>
          <p:cNvPr id="7" name="文字版面配置區 16">
            <a:extLst>
              <a:ext uri="{FF2B5EF4-FFF2-40B4-BE49-F238E27FC236}">
                <a16:creationId xmlns:a16="http://schemas.microsoft.com/office/drawing/2014/main" id="{C46525EC-BA23-4530-90CD-FB27B9416FCE}"/>
              </a:ext>
            </a:extLst>
          </p:cNvPr>
          <p:cNvSpPr txBox="1">
            <a:spLocks/>
          </p:cNvSpPr>
          <p:nvPr/>
        </p:nvSpPr>
        <p:spPr>
          <a:xfrm>
            <a:off x="2572359" y="1536811"/>
            <a:ext cx="8781442" cy="38089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spc="150" baseline="0" dirty="0" smtClean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/>
              <a:t>4-1 API-POST</a:t>
            </a:r>
            <a:r>
              <a:rPr lang="zh-TW" altLang="en-US"/>
              <a:t>撰寫方式</a:t>
            </a: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/>
              <a:t> </a:t>
            </a:r>
            <a:r>
              <a:rPr lang="en-US" altLang="zh-TW"/>
              <a:t>-</a:t>
            </a:r>
            <a:r>
              <a:rPr lang="zh-TW" altLang="en-US"/>
              <a:t>確認</a:t>
            </a:r>
            <a:r>
              <a:rPr lang="en-US" altLang="zh-TW"/>
              <a:t>POST </a:t>
            </a:r>
            <a:r>
              <a:rPr lang="zh-TW" altLang="en-US"/>
              <a:t>的</a:t>
            </a:r>
            <a:r>
              <a:rPr lang="en-US" altLang="zh-TW"/>
              <a:t>Class</a:t>
            </a:r>
            <a:r>
              <a:rPr lang="zh-TW" altLang="en-US"/>
              <a:t>傳入值為</a:t>
            </a:r>
            <a:r>
              <a:rPr lang="en-US" altLang="zh-TW">
                <a:solidFill>
                  <a:srgbClr val="C00000"/>
                </a:solidFill>
              </a:rPr>
              <a:t>[</a:t>
            </a:r>
            <a:r>
              <a:rPr lang="en-US" altLang="zh-TW" err="1">
                <a:solidFill>
                  <a:srgbClr val="C00000"/>
                </a:solidFill>
              </a:rPr>
              <a:t>FromBody</a:t>
            </a:r>
            <a:r>
              <a:rPr lang="en-US" altLang="zh-TW">
                <a:solidFill>
                  <a:srgbClr val="C00000"/>
                </a:solidFill>
              </a:rPr>
              <a:t>]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>
                <a:solidFill>
                  <a:srgbClr val="C00000"/>
                </a:solidFill>
              </a:rPr>
              <a:t>  </a:t>
            </a:r>
            <a:r>
              <a:rPr lang="zh-TW" altLang="en-US"/>
              <a:t>→可透過</a:t>
            </a:r>
            <a:r>
              <a:rPr lang="en-US" altLang="zh-TW"/>
              <a:t>API</a:t>
            </a:r>
            <a:r>
              <a:rPr lang="zh-TW" altLang="en-US"/>
              <a:t>呼叫中的</a:t>
            </a:r>
            <a:r>
              <a:rPr lang="en-US" altLang="zh-TW"/>
              <a:t>Body</a:t>
            </a:r>
            <a:r>
              <a:rPr lang="zh-TW" altLang="en-US"/>
              <a:t>控制傳入值</a:t>
            </a: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/>
              <a:t>  </a:t>
            </a: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/>
              <a:t> </a:t>
            </a:r>
            <a:r>
              <a:rPr lang="en-US" altLang="zh-TW"/>
              <a:t>-</a:t>
            </a:r>
            <a:r>
              <a:rPr lang="zh-TW" altLang="en-US"/>
              <a:t>範例程式碼可以照搬</a:t>
            </a: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/>
              <a:t>   </a:t>
            </a:r>
            <a:r>
              <a:rPr lang="en-US" altLang="zh-TW"/>
              <a:t>(</a:t>
            </a:r>
            <a:r>
              <a:rPr lang="zh-TW" altLang="en-US"/>
              <a:t>但注意因為傳入值改為</a:t>
            </a:r>
            <a:r>
              <a:rPr lang="en-US" altLang="zh-TW"/>
              <a:t>Json </a:t>
            </a:r>
            <a:r>
              <a:rPr lang="zh-TW" altLang="en-US"/>
              <a:t>範例是使用</a:t>
            </a:r>
            <a:r>
              <a:rPr lang="en-US" altLang="zh-TW"/>
              <a:t>String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/>
              <a:t>   </a:t>
            </a:r>
            <a:r>
              <a:rPr lang="zh-TW" altLang="en-US"/>
              <a:t>→故</a:t>
            </a:r>
            <a:r>
              <a:rPr lang="en-US" altLang="zh-TW"/>
              <a:t>switch</a:t>
            </a:r>
            <a:r>
              <a:rPr lang="zh-TW" altLang="en-US"/>
              <a:t>院區代碼需加入引號</a:t>
            </a:r>
            <a:r>
              <a:rPr lang="en-US" altLang="zh-TW"/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/>
              <a:t> </a:t>
            </a:r>
            <a:r>
              <a:rPr lang="en-US" altLang="zh-TW"/>
              <a:t>-POST</a:t>
            </a:r>
            <a:r>
              <a:rPr lang="zh-TW" altLang="en-US"/>
              <a:t>部分的</a:t>
            </a:r>
            <a:r>
              <a:rPr lang="en-US" altLang="zh-TW"/>
              <a:t>Class </a:t>
            </a:r>
            <a:r>
              <a:rPr lang="zh-TW" altLang="en-US"/>
              <a:t>可參考此頁備忘稿</a:t>
            </a: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10972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投影片編號版面配置區 13">
            <a:extLst>
              <a:ext uri="{FF2B5EF4-FFF2-40B4-BE49-F238E27FC236}">
                <a16:creationId xmlns:a16="http://schemas.microsoft.com/office/drawing/2014/main" id="{42152A75-1CD2-44EC-9374-C83D4604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zh-TW" smtClean="0"/>
              <a:pPr rtl="0"/>
              <a:t>19</a:t>
            </a:fld>
            <a:endParaRPr lang="zh-TW" altLang="en-US"/>
          </a:p>
        </p:txBody>
      </p:sp>
      <p:sp>
        <p:nvSpPr>
          <p:cNvPr id="17" name="文字版面配置區 16">
            <a:extLst>
              <a:ext uri="{FF2B5EF4-FFF2-40B4-BE49-F238E27FC236}">
                <a16:creationId xmlns:a16="http://schemas.microsoft.com/office/drawing/2014/main" id="{7AD1C6F6-003F-4DE2-A067-2D5C3C5A24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432649" y="645935"/>
            <a:ext cx="7400745" cy="664234"/>
          </a:xfrm>
        </p:spPr>
        <p:txBody>
          <a:bodyPr/>
          <a:lstStyle/>
          <a:p>
            <a:r>
              <a:rPr lang="en-US" altLang="zh-TW" sz="2800"/>
              <a:t>4.API-POST</a:t>
            </a:r>
            <a:endParaRPr lang="zh-TW" altLang="en-US" sz="2800"/>
          </a:p>
        </p:txBody>
      </p:sp>
      <p:sp>
        <p:nvSpPr>
          <p:cNvPr id="7" name="文字版面配置區 16">
            <a:extLst>
              <a:ext uri="{FF2B5EF4-FFF2-40B4-BE49-F238E27FC236}">
                <a16:creationId xmlns:a16="http://schemas.microsoft.com/office/drawing/2014/main" id="{C46525EC-BA23-4530-90CD-FB27B9416FCE}"/>
              </a:ext>
            </a:extLst>
          </p:cNvPr>
          <p:cNvSpPr txBox="1">
            <a:spLocks/>
          </p:cNvSpPr>
          <p:nvPr/>
        </p:nvSpPr>
        <p:spPr>
          <a:xfrm>
            <a:off x="2572358" y="1524544"/>
            <a:ext cx="8781442" cy="38089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spc="150" baseline="0" dirty="0" smtClean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TW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455D2C2-E479-4A22-B37E-9FA1015A0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461" y="1334770"/>
            <a:ext cx="9270609" cy="502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824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5961" y="1262287"/>
            <a:ext cx="5431971" cy="580836"/>
          </a:xfrm>
        </p:spPr>
        <p:txBody>
          <a:bodyPr rtlCol="0"/>
          <a:lstStyle/>
          <a:p>
            <a:pPr rtl="0"/>
            <a:r>
              <a:rPr lang="zh-TW" altLang="en-US"/>
              <a:t>大綱</a:t>
            </a:r>
          </a:p>
        </p:txBody>
      </p:sp>
      <p:sp>
        <p:nvSpPr>
          <p:cNvPr id="17" name="文字版面配置區 16">
            <a:extLst>
              <a:ext uri="{FF2B5EF4-FFF2-40B4-BE49-F238E27FC236}">
                <a16:creationId xmlns:a16="http://schemas.microsoft.com/office/drawing/2014/main" id="{24158E79-DA49-4521-BEC6-A7BA93C41F4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2758289"/>
            <a:ext cx="4522653" cy="349155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/>
              <a:t>範例使用</a:t>
            </a:r>
            <a:r>
              <a:rPr lang="en-US" altLang="zh-TW"/>
              <a:t>MMHCON</a:t>
            </a:r>
            <a:r>
              <a:rPr lang="zh-TW" altLang="en-US"/>
              <a:t>接收資料庫資料</a:t>
            </a:r>
          </a:p>
        </p:txBody>
      </p:sp>
      <p:sp>
        <p:nvSpPr>
          <p:cNvPr id="24" name="文字版面配置區 23">
            <a:extLst>
              <a:ext uri="{FF2B5EF4-FFF2-40B4-BE49-F238E27FC236}">
                <a16:creationId xmlns:a16="http://schemas.microsoft.com/office/drawing/2014/main" id="{319E41BC-4F05-4804-843A-E1846794FBF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893998" y="4301912"/>
            <a:ext cx="4724655" cy="365125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en-US" altLang="zh-TW" err="1"/>
              <a:t>Powerbi</a:t>
            </a:r>
            <a:r>
              <a:rPr lang="en-US" altLang="zh-TW"/>
              <a:t> </a:t>
            </a:r>
            <a:r>
              <a:rPr lang="zh-TW" altLang="en-US"/>
              <a:t>接收</a:t>
            </a:r>
            <a:r>
              <a:rPr lang="en-US" altLang="zh-TW"/>
              <a:t>API</a:t>
            </a:r>
            <a:r>
              <a:rPr lang="zh-TW" altLang="en-US"/>
              <a:t>資料</a:t>
            </a:r>
          </a:p>
        </p:txBody>
      </p:sp>
      <p:sp>
        <p:nvSpPr>
          <p:cNvPr id="25" name="文字版面配置區 24">
            <a:extLst>
              <a:ext uri="{FF2B5EF4-FFF2-40B4-BE49-F238E27FC236}">
                <a16:creationId xmlns:a16="http://schemas.microsoft.com/office/drawing/2014/main" id="{23BDF8B9-53DF-46F4-98D4-053D78D610B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96001" y="4659358"/>
            <a:ext cx="4522652" cy="603373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zh-TW" altLang="en-US"/>
              <a:t>與初階課程不同，希望單位使用</a:t>
            </a:r>
            <a:r>
              <a:rPr lang="en-US" altLang="zh-TW"/>
              <a:t>API</a:t>
            </a:r>
            <a:r>
              <a:rPr lang="zh-TW" altLang="en-US"/>
              <a:t>接受資料。</a:t>
            </a:r>
            <a:endParaRPr lang="en-US" altLang="zh-TW"/>
          </a:p>
          <a:p>
            <a:pPr rtl="0"/>
            <a:r>
              <a:rPr lang="zh-TW" altLang="en-US"/>
              <a:t>若資料需要改動或更新，請資訊室同仁協助修改</a:t>
            </a:r>
            <a:r>
              <a:rPr lang="en-US" altLang="zh-TW"/>
              <a:t>API</a:t>
            </a:r>
            <a:r>
              <a:rPr lang="zh-TW" altLang="en-US"/>
              <a:t>即可。</a:t>
            </a:r>
          </a:p>
        </p:txBody>
      </p:sp>
      <p:sp>
        <p:nvSpPr>
          <p:cNvPr id="26" name="文字版面配置區 25">
            <a:extLst>
              <a:ext uri="{FF2B5EF4-FFF2-40B4-BE49-F238E27FC236}">
                <a16:creationId xmlns:a16="http://schemas.microsoft.com/office/drawing/2014/main" id="{0FD0A14C-4421-4979-AF8C-F7E649A8816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893998" y="3362590"/>
            <a:ext cx="4724655" cy="365125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en-US" altLang="zh-TW"/>
              <a:t>WEBAPI-POST</a:t>
            </a:r>
            <a:endParaRPr lang="zh-TW" altLang="en-US"/>
          </a:p>
        </p:txBody>
      </p:sp>
      <p:sp>
        <p:nvSpPr>
          <p:cNvPr id="27" name="文字版面配置區 26">
            <a:extLst>
              <a:ext uri="{FF2B5EF4-FFF2-40B4-BE49-F238E27FC236}">
                <a16:creationId xmlns:a16="http://schemas.microsoft.com/office/drawing/2014/main" id="{9C0DB469-503B-40AF-84D1-C69B085AA96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069658" y="3725640"/>
            <a:ext cx="4548995" cy="365126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/>
              <a:t>修改為傳入可控制參數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zh-TW" smtClean="0"/>
              <a:pPr rtl="0"/>
              <a:t>2</a:t>
            </a:fld>
            <a:endParaRPr lang="zh-TW" altLang="en-US"/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01AC2849-C31A-46C9-954E-3DE6EA04AE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93998" y="2401216"/>
            <a:ext cx="4724655" cy="365125"/>
          </a:xfrm>
        </p:spPr>
        <p:txBody>
          <a:bodyPr>
            <a:normAutofit lnSpcReduction="10000"/>
          </a:bodyPr>
          <a:lstStyle/>
          <a:p>
            <a:r>
              <a:rPr lang="en-US" altLang="zh-TW" err="1"/>
              <a:t>webAPI</a:t>
            </a:r>
            <a:r>
              <a:rPr lang="en-US" altLang="zh-TW"/>
              <a:t>-GET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2106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投影片編號版面配置區 13">
            <a:extLst>
              <a:ext uri="{FF2B5EF4-FFF2-40B4-BE49-F238E27FC236}">
                <a16:creationId xmlns:a16="http://schemas.microsoft.com/office/drawing/2014/main" id="{42152A75-1CD2-44EC-9374-C83D4604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zh-TW" smtClean="0"/>
              <a:pPr rtl="0"/>
              <a:t>20</a:t>
            </a:fld>
            <a:endParaRPr lang="zh-TW" altLang="en-US"/>
          </a:p>
        </p:txBody>
      </p:sp>
      <p:sp>
        <p:nvSpPr>
          <p:cNvPr id="17" name="文字版面配置區 16">
            <a:extLst>
              <a:ext uri="{FF2B5EF4-FFF2-40B4-BE49-F238E27FC236}">
                <a16:creationId xmlns:a16="http://schemas.microsoft.com/office/drawing/2014/main" id="{7AD1C6F6-003F-4DE2-A067-2D5C3C5A24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432649" y="645935"/>
            <a:ext cx="7400745" cy="664234"/>
          </a:xfrm>
        </p:spPr>
        <p:txBody>
          <a:bodyPr/>
          <a:lstStyle/>
          <a:p>
            <a:r>
              <a:rPr lang="en-US" altLang="zh-TW" sz="2800"/>
              <a:t>4.API-POST</a:t>
            </a:r>
            <a:endParaRPr lang="zh-TW" altLang="en-US" sz="2800"/>
          </a:p>
        </p:txBody>
      </p:sp>
      <p:sp>
        <p:nvSpPr>
          <p:cNvPr id="7" name="文字版面配置區 16">
            <a:extLst>
              <a:ext uri="{FF2B5EF4-FFF2-40B4-BE49-F238E27FC236}">
                <a16:creationId xmlns:a16="http://schemas.microsoft.com/office/drawing/2014/main" id="{C46525EC-BA23-4530-90CD-FB27B9416FCE}"/>
              </a:ext>
            </a:extLst>
          </p:cNvPr>
          <p:cNvSpPr txBox="1">
            <a:spLocks/>
          </p:cNvSpPr>
          <p:nvPr/>
        </p:nvSpPr>
        <p:spPr>
          <a:xfrm>
            <a:off x="2572359" y="1536811"/>
            <a:ext cx="8781442" cy="38089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spc="150" baseline="0" dirty="0" smtClean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/>
              <a:t>4-2</a:t>
            </a:r>
            <a:r>
              <a:rPr lang="zh-TW" altLang="en-US"/>
              <a:t> </a:t>
            </a:r>
            <a:r>
              <a:rPr lang="en-US" altLang="zh-TW"/>
              <a:t>API-POST</a:t>
            </a:r>
            <a:r>
              <a:rPr lang="zh-TW" altLang="en-US"/>
              <a:t> 測試</a:t>
            </a: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/>
              <a:t> </a:t>
            </a:r>
            <a:r>
              <a:rPr lang="en-US" altLang="zh-TW"/>
              <a:t>(1)</a:t>
            </a:r>
            <a:r>
              <a:rPr lang="zh-TW" altLang="en-US"/>
              <a:t>輸入</a:t>
            </a:r>
            <a:r>
              <a:rPr lang="en-US" altLang="zh-TW"/>
              <a:t>localhost</a:t>
            </a:r>
            <a:r>
              <a:rPr lang="zh-TW" altLang="en-US"/>
              <a:t>網址</a:t>
            </a: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/>
              <a:t> (2)</a:t>
            </a:r>
            <a:r>
              <a:rPr lang="zh-TW" altLang="en-US"/>
              <a:t>調整</a:t>
            </a:r>
            <a:r>
              <a:rPr lang="en-US" altLang="zh-TW"/>
              <a:t>Body</a:t>
            </a:r>
            <a:r>
              <a:rPr lang="zh-TW" altLang="en-US"/>
              <a:t>傳入值</a:t>
            </a: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/>
              <a:t> </a:t>
            </a:r>
            <a:r>
              <a:rPr lang="en-US" altLang="zh-TW"/>
              <a:t>(3)</a:t>
            </a:r>
            <a:r>
              <a:rPr lang="zh-TW" altLang="en-US"/>
              <a:t>調整顯示方式</a:t>
            </a: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/>
              <a:t> </a:t>
            </a:r>
            <a:r>
              <a:rPr lang="en-US" altLang="zh-TW"/>
              <a:t>(4)</a:t>
            </a:r>
            <a:r>
              <a:rPr lang="zh-TW" altLang="en-US"/>
              <a:t>調整傳入格式</a:t>
            </a:r>
            <a:r>
              <a:rPr lang="en-US" altLang="zh-TW"/>
              <a:t>(Json)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/>
              <a:t> (5)</a:t>
            </a:r>
            <a:r>
              <a:rPr lang="zh-TW" altLang="en-US"/>
              <a:t>輸入傳入值</a:t>
            </a:r>
            <a:endParaRPr lang="en-US" altLang="zh-TW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2A672A8-F0A3-407D-83CA-33AD79B5B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83494"/>
            <a:ext cx="5619048" cy="58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172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投影片編號版面配置區 13">
            <a:extLst>
              <a:ext uri="{FF2B5EF4-FFF2-40B4-BE49-F238E27FC236}">
                <a16:creationId xmlns:a16="http://schemas.microsoft.com/office/drawing/2014/main" id="{42152A75-1CD2-44EC-9374-C83D4604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zh-TW" smtClean="0"/>
              <a:pPr rtl="0"/>
              <a:t>21</a:t>
            </a:fld>
            <a:endParaRPr lang="zh-TW" altLang="en-US"/>
          </a:p>
        </p:txBody>
      </p:sp>
      <p:sp>
        <p:nvSpPr>
          <p:cNvPr id="17" name="文字版面配置區 16">
            <a:extLst>
              <a:ext uri="{FF2B5EF4-FFF2-40B4-BE49-F238E27FC236}">
                <a16:creationId xmlns:a16="http://schemas.microsoft.com/office/drawing/2014/main" id="{7AD1C6F6-003F-4DE2-A067-2D5C3C5A24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432649" y="645935"/>
            <a:ext cx="7400745" cy="664234"/>
          </a:xfrm>
        </p:spPr>
        <p:txBody>
          <a:bodyPr/>
          <a:lstStyle/>
          <a:p>
            <a:r>
              <a:rPr lang="en-US" altLang="zh-TW" sz="2800"/>
              <a:t>5.</a:t>
            </a:r>
            <a:r>
              <a:rPr lang="zh-TW" altLang="en-US" sz="2800"/>
              <a:t>上傳</a:t>
            </a:r>
            <a:r>
              <a:rPr lang="en-US" altLang="zh-TW" sz="2800" err="1"/>
              <a:t>WebAPI</a:t>
            </a:r>
            <a:endParaRPr lang="zh-TW" altLang="en-US" sz="2800"/>
          </a:p>
        </p:txBody>
      </p:sp>
      <p:sp>
        <p:nvSpPr>
          <p:cNvPr id="7" name="文字版面配置區 16">
            <a:extLst>
              <a:ext uri="{FF2B5EF4-FFF2-40B4-BE49-F238E27FC236}">
                <a16:creationId xmlns:a16="http://schemas.microsoft.com/office/drawing/2014/main" id="{C46525EC-BA23-4530-90CD-FB27B9416FCE}"/>
              </a:ext>
            </a:extLst>
          </p:cNvPr>
          <p:cNvSpPr txBox="1">
            <a:spLocks/>
          </p:cNvSpPr>
          <p:nvPr/>
        </p:nvSpPr>
        <p:spPr>
          <a:xfrm>
            <a:off x="2572359" y="1536811"/>
            <a:ext cx="8781442" cy="38089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spc="150" baseline="0" dirty="0" smtClean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/>
              <a:t> -</a:t>
            </a:r>
            <a:r>
              <a:rPr lang="zh-TW" altLang="en-US"/>
              <a:t>發布專案</a:t>
            </a: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TW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6A4C57F-3C57-4785-8E47-E431F11BD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612" y="2464161"/>
            <a:ext cx="10610818" cy="276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636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投影片編號版面配置區 13">
            <a:extLst>
              <a:ext uri="{FF2B5EF4-FFF2-40B4-BE49-F238E27FC236}">
                <a16:creationId xmlns:a16="http://schemas.microsoft.com/office/drawing/2014/main" id="{42152A75-1CD2-44EC-9374-C83D4604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zh-TW" smtClean="0"/>
              <a:pPr rtl="0"/>
              <a:t>22</a:t>
            </a:fld>
            <a:endParaRPr lang="zh-TW" altLang="en-US"/>
          </a:p>
        </p:txBody>
      </p:sp>
      <p:sp>
        <p:nvSpPr>
          <p:cNvPr id="17" name="文字版面配置區 16">
            <a:extLst>
              <a:ext uri="{FF2B5EF4-FFF2-40B4-BE49-F238E27FC236}">
                <a16:creationId xmlns:a16="http://schemas.microsoft.com/office/drawing/2014/main" id="{7AD1C6F6-003F-4DE2-A067-2D5C3C5A24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432649" y="645935"/>
            <a:ext cx="7400745" cy="664234"/>
          </a:xfrm>
        </p:spPr>
        <p:txBody>
          <a:bodyPr/>
          <a:lstStyle/>
          <a:p>
            <a:r>
              <a:rPr lang="en-US" altLang="zh-TW" sz="2800"/>
              <a:t>5.</a:t>
            </a:r>
            <a:r>
              <a:rPr lang="zh-TW" altLang="en-US" sz="2800"/>
              <a:t>上傳</a:t>
            </a:r>
            <a:r>
              <a:rPr lang="en-US" altLang="zh-TW" sz="2800" err="1"/>
              <a:t>WebAPI</a:t>
            </a:r>
            <a:endParaRPr lang="zh-TW" altLang="en-US" sz="2800"/>
          </a:p>
        </p:txBody>
      </p:sp>
      <p:sp>
        <p:nvSpPr>
          <p:cNvPr id="7" name="文字版面配置區 16">
            <a:extLst>
              <a:ext uri="{FF2B5EF4-FFF2-40B4-BE49-F238E27FC236}">
                <a16:creationId xmlns:a16="http://schemas.microsoft.com/office/drawing/2014/main" id="{C46525EC-BA23-4530-90CD-FB27B9416FCE}"/>
              </a:ext>
            </a:extLst>
          </p:cNvPr>
          <p:cNvSpPr txBox="1">
            <a:spLocks/>
          </p:cNvSpPr>
          <p:nvPr/>
        </p:nvSpPr>
        <p:spPr>
          <a:xfrm>
            <a:off x="2490580" y="1764132"/>
            <a:ext cx="8781442" cy="38089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spc="150" baseline="0" dirty="0" smtClean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/>
              <a:t> -</a:t>
            </a:r>
            <a:r>
              <a:rPr lang="zh-TW" altLang="en-US"/>
              <a:t>建立</a:t>
            </a:r>
            <a:r>
              <a:rPr lang="en-US" altLang="zh-TW"/>
              <a:t>APMENU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/>
              <a:t> </a:t>
            </a:r>
            <a:r>
              <a:rPr lang="en-US" altLang="zh-TW"/>
              <a:t>-</a:t>
            </a:r>
            <a:r>
              <a:rPr lang="zh-TW" altLang="en-US"/>
              <a:t>程式類型</a:t>
            </a:r>
            <a:r>
              <a:rPr lang="en-US" altLang="zh-TW"/>
              <a:t>+</a:t>
            </a:r>
            <a:r>
              <a:rPr lang="zh-TW" altLang="en-US"/>
              <a:t>程式名稱</a:t>
            </a:r>
            <a:r>
              <a:rPr lang="en-US" altLang="zh-TW"/>
              <a:t>+</a:t>
            </a:r>
            <a:r>
              <a:rPr lang="zh-TW" altLang="en-US"/>
              <a:t>員工編號</a:t>
            </a: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/>
              <a:t> </a:t>
            </a:r>
            <a:r>
              <a:rPr lang="en-US" altLang="zh-TW"/>
              <a:t>-</a:t>
            </a:r>
            <a:r>
              <a:rPr lang="zh-TW" altLang="en-US"/>
              <a:t>各組選擇不同網域</a:t>
            </a: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TW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A37D92F-0F07-45C6-ACFC-90B0D4F85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350" y="786574"/>
            <a:ext cx="5322844" cy="490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921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DAC60C2-E346-476B-819C-C8B6A0457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63ED31D-EC6A-400A-9855-0A8E6B04E1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344F9D8-845C-4187-A251-7A0BFF683E1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89B3F6A-A253-4181-9C60-CC92D2A81C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4F88D70C-9F84-4A82-90E1-646ADCAAAFC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3B324844-700A-467A-8239-3BDA56E3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noProof="0"/>
              <a:t>20XX </a:t>
            </a:r>
            <a:r>
              <a:rPr lang="zh-TW" altLang="en-US" noProof="0"/>
              <a:t>年</a:t>
            </a:r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3F811A7F-40DC-46E9-866D-C8A5D3221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noProof="0"/>
              <a:t>募資簡報</a:t>
            </a: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52554D6D-063D-41F0-9B99-A539F291F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altLang="zh-TW" noProof="0" smtClean="0"/>
              <a:pPr/>
              <a:t>23</a:t>
            </a:fld>
            <a:endParaRPr lang="zh-TW" altLang="en-US" noProof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686BCF0A-0B5A-403A-A1A4-3488EE41B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7"/>
            <a:ext cx="12192000" cy="685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9552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投影片編號版面配置區 13">
            <a:extLst>
              <a:ext uri="{FF2B5EF4-FFF2-40B4-BE49-F238E27FC236}">
                <a16:creationId xmlns:a16="http://schemas.microsoft.com/office/drawing/2014/main" id="{42152A75-1CD2-44EC-9374-C83D4604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zh-TW" smtClean="0"/>
              <a:pPr rtl="0"/>
              <a:t>24</a:t>
            </a:fld>
            <a:endParaRPr lang="zh-TW" altLang="en-US"/>
          </a:p>
        </p:txBody>
      </p:sp>
      <p:sp>
        <p:nvSpPr>
          <p:cNvPr id="17" name="文字版面配置區 16">
            <a:extLst>
              <a:ext uri="{FF2B5EF4-FFF2-40B4-BE49-F238E27FC236}">
                <a16:creationId xmlns:a16="http://schemas.microsoft.com/office/drawing/2014/main" id="{7AD1C6F6-003F-4DE2-A067-2D5C3C5A24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432649" y="645935"/>
            <a:ext cx="7400745" cy="664234"/>
          </a:xfrm>
        </p:spPr>
        <p:txBody>
          <a:bodyPr/>
          <a:lstStyle/>
          <a:p>
            <a:r>
              <a:rPr lang="en-US" altLang="zh-TW" sz="2800"/>
              <a:t>5.</a:t>
            </a:r>
            <a:r>
              <a:rPr lang="zh-TW" altLang="en-US" sz="2800"/>
              <a:t>上傳</a:t>
            </a:r>
            <a:r>
              <a:rPr lang="en-US" altLang="zh-TW" sz="2800" err="1"/>
              <a:t>WebAPI</a:t>
            </a:r>
            <a:endParaRPr lang="zh-TW" altLang="en-US" sz="2800"/>
          </a:p>
        </p:txBody>
      </p:sp>
      <p:sp>
        <p:nvSpPr>
          <p:cNvPr id="7" name="文字版面配置區 16">
            <a:extLst>
              <a:ext uri="{FF2B5EF4-FFF2-40B4-BE49-F238E27FC236}">
                <a16:creationId xmlns:a16="http://schemas.microsoft.com/office/drawing/2014/main" id="{C46525EC-BA23-4530-90CD-FB27B9416FCE}"/>
              </a:ext>
            </a:extLst>
          </p:cNvPr>
          <p:cNvSpPr txBox="1">
            <a:spLocks/>
          </p:cNvSpPr>
          <p:nvPr/>
        </p:nvSpPr>
        <p:spPr>
          <a:xfrm>
            <a:off x="2572358" y="1310169"/>
            <a:ext cx="8781442" cy="38089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spc="150" baseline="0" dirty="0" smtClean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/>
              <a:t> -</a:t>
            </a:r>
            <a:r>
              <a:rPr lang="zh-TW" altLang="en-US"/>
              <a:t>選擇</a:t>
            </a:r>
            <a:r>
              <a:rPr lang="en-US" altLang="zh-TW"/>
              <a:t>[Web]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/>
              <a:t> </a:t>
            </a:r>
            <a:r>
              <a:rPr lang="en-US" altLang="zh-TW"/>
              <a:t>-</a:t>
            </a:r>
            <a:r>
              <a:rPr lang="zh-TW" altLang="en-US"/>
              <a:t>選擇建立的</a:t>
            </a:r>
            <a:r>
              <a:rPr lang="en-US" altLang="zh-TW"/>
              <a:t>APMENU</a:t>
            </a:r>
            <a:r>
              <a:rPr lang="zh-TW" altLang="en-US"/>
              <a:t> 和 程式發布的資料夾</a:t>
            </a: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/>
              <a:t> </a:t>
            </a: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TW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542FEB6-0149-4BCF-939D-147D4559F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469" y="2007060"/>
            <a:ext cx="7741104" cy="453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2182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投影片編號版面配置區 13">
            <a:extLst>
              <a:ext uri="{FF2B5EF4-FFF2-40B4-BE49-F238E27FC236}">
                <a16:creationId xmlns:a16="http://schemas.microsoft.com/office/drawing/2014/main" id="{42152A75-1CD2-44EC-9374-C83D4604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zh-TW" smtClean="0"/>
              <a:pPr rtl="0"/>
              <a:t>25</a:t>
            </a:fld>
            <a:endParaRPr lang="zh-TW" altLang="en-US"/>
          </a:p>
        </p:txBody>
      </p:sp>
      <p:sp>
        <p:nvSpPr>
          <p:cNvPr id="17" name="文字版面配置區 16">
            <a:extLst>
              <a:ext uri="{FF2B5EF4-FFF2-40B4-BE49-F238E27FC236}">
                <a16:creationId xmlns:a16="http://schemas.microsoft.com/office/drawing/2014/main" id="{7AD1C6F6-003F-4DE2-A067-2D5C3C5A24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432649" y="645935"/>
            <a:ext cx="7400745" cy="664234"/>
          </a:xfrm>
        </p:spPr>
        <p:txBody>
          <a:bodyPr/>
          <a:lstStyle/>
          <a:p>
            <a:r>
              <a:rPr lang="en-US" altLang="zh-TW" sz="2800"/>
              <a:t>5.</a:t>
            </a:r>
            <a:r>
              <a:rPr lang="zh-TW" altLang="en-US" sz="2800"/>
              <a:t>上傳</a:t>
            </a:r>
            <a:r>
              <a:rPr lang="en-US" altLang="zh-TW" sz="2800" err="1"/>
              <a:t>WebAPI</a:t>
            </a:r>
            <a:endParaRPr lang="zh-TW" altLang="en-US" sz="2800"/>
          </a:p>
        </p:txBody>
      </p:sp>
      <p:sp>
        <p:nvSpPr>
          <p:cNvPr id="7" name="文字版面配置區 16">
            <a:extLst>
              <a:ext uri="{FF2B5EF4-FFF2-40B4-BE49-F238E27FC236}">
                <a16:creationId xmlns:a16="http://schemas.microsoft.com/office/drawing/2014/main" id="{C46525EC-BA23-4530-90CD-FB27B9416FCE}"/>
              </a:ext>
            </a:extLst>
          </p:cNvPr>
          <p:cNvSpPr txBox="1">
            <a:spLocks/>
          </p:cNvSpPr>
          <p:nvPr/>
        </p:nvSpPr>
        <p:spPr>
          <a:xfrm>
            <a:off x="2572358" y="1310169"/>
            <a:ext cx="8781442" cy="38089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spc="150" baseline="0" dirty="0" smtClean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/>
              <a:t> -</a:t>
            </a:r>
            <a:r>
              <a:rPr lang="zh-TW" altLang="en-US"/>
              <a:t>上傳後測試沒問題可轉正式</a:t>
            </a: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/>
              <a:t>  </a:t>
            </a: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TW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A4F5327-48A9-43A4-B042-812C79938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471" y="1828828"/>
            <a:ext cx="5697058" cy="452752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093CCBD-676C-488E-B707-DC98DEB9F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634" y="1704765"/>
            <a:ext cx="8252732" cy="48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D80681E9-655C-48BC-B3AD-1A57FD0643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999" y="1682994"/>
            <a:ext cx="5696745" cy="480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89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投影片編號版面配置區 13">
            <a:extLst>
              <a:ext uri="{FF2B5EF4-FFF2-40B4-BE49-F238E27FC236}">
                <a16:creationId xmlns:a16="http://schemas.microsoft.com/office/drawing/2014/main" id="{42152A75-1CD2-44EC-9374-C83D4604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zh-TW" smtClean="0"/>
              <a:pPr rtl="0"/>
              <a:t>26</a:t>
            </a:fld>
            <a:endParaRPr lang="zh-TW" altLang="en-US"/>
          </a:p>
        </p:txBody>
      </p:sp>
      <p:sp>
        <p:nvSpPr>
          <p:cNvPr id="17" name="文字版面配置區 16">
            <a:extLst>
              <a:ext uri="{FF2B5EF4-FFF2-40B4-BE49-F238E27FC236}">
                <a16:creationId xmlns:a16="http://schemas.microsoft.com/office/drawing/2014/main" id="{7AD1C6F6-003F-4DE2-A067-2D5C3C5A24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432649" y="645935"/>
            <a:ext cx="7400745" cy="664234"/>
          </a:xfrm>
        </p:spPr>
        <p:txBody>
          <a:bodyPr/>
          <a:lstStyle/>
          <a:p>
            <a:r>
              <a:rPr lang="en-US" altLang="zh-TW" sz="2800"/>
              <a:t>5.</a:t>
            </a:r>
            <a:r>
              <a:rPr lang="zh-TW" altLang="en-US" sz="2800"/>
              <a:t>上傳</a:t>
            </a:r>
            <a:r>
              <a:rPr lang="en-US" altLang="zh-TW" sz="2800" err="1"/>
              <a:t>WebAPI</a:t>
            </a:r>
            <a:endParaRPr lang="zh-TW" altLang="en-US" sz="2800"/>
          </a:p>
        </p:txBody>
      </p:sp>
      <p:sp>
        <p:nvSpPr>
          <p:cNvPr id="7" name="文字版面配置區 16">
            <a:extLst>
              <a:ext uri="{FF2B5EF4-FFF2-40B4-BE49-F238E27FC236}">
                <a16:creationId xmlns:a16="http://schemas.microsoft.com/office/drawing/2014/main" id="{C46525EC-BA23-4530-90CD-FB27B9416FCE}"/>
              </a:ext>
            </a:extLst>
          </p:cNvPr>
          <p:cNvSpPr txBox="1">
            <a:spLocks/>
          </p:cNvSpPr>
          <p:nvPr/>
        </p:nvSpPr>
        <p:spPr>
          <a:xfrm>
            <a:off x="2572358" y="1669398"/>
            <a:ext cx="8781442" cy="38089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spc="150" baseline="0" dirty="0" smtClean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/>
              <a:t> </a:t>
            </a:r>
            <a:r>
              <a:rPr lang="zh-TW" altLang="en-US"/>
              <a:t>上傳後測試沒問題</a:t>
            </a: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/>
              <a:t> 將上傳網址傳給</a:t>
            </a:r>
            <a:r>
              <a:rPr lang="en-US" altLang="zh-TW"/>
              <a:t>User</a:t>
            </a:r>
            <a:r>
              <a:rPr lang="zh-TW" altLang="en-US"/>
              <a:t>即可</a:t>
            </a: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/>
              <a:t> 位址 </a:t>
            </a:r>
            <a:r>
              <a:rPr lang="en-US" altLang="zh-TW"/>
              <a:t>=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/>
              <a:t>    </a:t>
            </a:r>
            <a:r>
              <a:rPr lang="en-US" altLang="zh-TW" err="1"/>
              <a:t>tpord</a:t>
            </a:r>
            <a:r>
              <a:rPr lang="en-US" altLang="zh-TW"/>
              <a:t>(</a:t>
            </a:r>
            <a:r>
              <a:rPr lang="zh-TW" altLang="en-US"/>
              <a:t>醫護組</a:t>
            </a:r>
            <a:r>
              <a:rPr lang="en-US" altLang="zh-TW"/>
              <a:t>).mmh.org.tw/”</a:t>
            </a:r>
            <a:r>
              <a:rPr lang="zh-TW" altLang="en-US"/>
              <a:t>程式名稱</a:t>
            </a:r>
            <a:r>
              <a:rPr lang="en-US" altLang="zh-TW"/>
              <a:t>”/</a:t>
            </a:r>
            <a:r>
              <a:rPr lang="en-US" altLang="zh-TW" err="1"/>
              <a:t>api</a:t>
            </a:r>
            <a:r>
              <a:rPr lang="en-US" altLang="zh-TW"/>
              <a:t>/“Controller</a:t>
            </a:r>
            <a:r>
              <a:rPr lang="zh-TW" altLang="en-US"/>
              <a:t>名稱</a:t>
            </a:r>
            <a:r>
              <a:rPr lang="en-US" altLang="zh-TW"/>
              <a:t>”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/>
              <a:t>    </a:t>
            </a:r>
            <a:r>
              <a:rPr lang="en-US" altLang="zh-TW" err="1"/>
              <a:t>tpexm</a:t>
            </a:r>
            <a:r>
              <a:rPr lang="en-US" altLang="zh-TW"/>
              <a:t>(</a:t>
            </a:r>
            <a:r>
              <a:rPr lang="zh-TW" altLang="en-US"/>
              <a:t>醫技組</a:t>
            </a:r>
            <a:r>
              <a:rPr lang="en-US" altLang="zh-TW"/>
              <a:t>) .mmh.org.tw /”</a:t>
            </a:r>
            <a:r>
              <a:rPr lang="zh-TW" altLang="en-US"/>
              <a:t>程式名稱</a:t>
            </a:r>
            <a:r>
              <a:rPr lang="en-US" altLang="zh-TW"/>
              <a:t>”/</a:t>
            </a:r>
            <a:r>
              <a:rPr lang="en-US" altLang="zh-TW" err="1"/>
              <a:t>api</a:t>
            </a:r>
            <a:r>
              <a:rPr lang="en-US" altLang="zh-TW"/>
              <a:t>/“Controller</a:t>
            </a:r>
            <a:r>
              <a:rPr lang="zh-TW" altLang="en-US"/>
              <a:t>名稱</a:t>
            </a:r>
            <a:r>
              <a:rPr lang="en-US" altLang="zh-TW"/>
              <a:t>”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/>
              <a:t>    </a:t>
            </a:r>
            <a:r>
              <a:rPr lang="en-US" altLang="zh-TW" err="1"/>
              <a:t>tpnhi</a:t>
            </a:r>
            <a:r>
              <a:rPr lang="en-US" altLang="zh-TW"/>
              <a:t>(</a:t>
            </a:r>
            <a:r>
              <a:rPr lang="zh-TW" altLang="en-US"/>
              <a:t>醫事組</a:t>
            </a:r>
            <a:r>
              <a:rPr lang="en-US" altLang="zh-TW"/>
              <a:t>) .mmh.org.tw /”</a:t>
            </a:r>
            <a:r>
              <a:rPr lang="zh-TW" altLang="en-US"/>
              <a:t>程式名稱</a:t>
            </a:r>
            <a:r>
              <a:rPr lang="en-US" altLang="zh-TW"/>
              <a:t>”/</a:t>
            </a:r>
            <a:r>
              <a:rPr lang="en-US" altLang="zh-TW" err="1"/>
              <a:t>api</a:t>
            </a:r>
            <a:r>
              <a:rPr lang="en-US" altLang="zh-TW"/>
              <a:t>/“Controller</a:t>
            </a:r>
            <a:r>
              <a:rPr lang="zh-TW" altLang="en-US"/>
              <a:t>名稱</a:t>
            </a:r>
            <a:r>
              <a:rPr lang="en-US" altLang="zh-TW"/>
              <a:t>”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/>
              <a:t>    </a:t>
            </a:r>
            <a:r>
              <a:rPr lang="en-US" altLang="zh-TW" err="1"/>
              <a:t>tpoas</a:t>
            </a:r>
            <a:r>
              <a:rPr lang="en-US" altLang="zh-TW"/>
              <a:t>(</a:t>
            </a:r>
            <a:r>
              <a:rPr lang="zh-TW" altLang="en-US"/>
              <a:t>行政組</a:t>
            </a:r>
            <a:r>
              <a:rPr lang="en-US" altLang="zh-TW"/>
              <a:t>) .mmh.org.tw /”</a:t>
            </a:r>
            <a:r>
              <a:rPr lang="zh-TW" altLang="en-US"/>
              <a:t>程式名稱</a:t>
            </a:r>
            <a:r>
              <a:rPr lang="en-US" altLang="zh-TW"/>
              <a:t>”/</a:t>
            </a:r>
            <a:r>
              <a:rPr lang="en-US" altLang="zh-TW" err="1"/>
              <a:t>api</a:t>
            </a:r>
            <a:r>
              <a:rPr lang="en-US" altLang="zh-TW"/>
              <a:t>/“Controller</a:t>
            </a:r>
            <a:r>
              <a:rPr lang="zh-TW" altLang="en-US"/>
              <a:t>名稱</a:t>
            </a:r>
            <a:r>
              <a:rPr lang="en-US" altLang="zh-TW"/>
              <a:t>”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/>
              <a:t>    </a:t>
            </a: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327685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投影片編號版面配置區 13">
            <a:extLst>
              <a:ext uri="{FF2B5EF4-FFF2-40B4-BE49-F238E27FC236}">
                <a16:creationId xmlns:a16="http://schemas.microsoft.com/office/drawing/2014/main" id="{42152A75-1CD2-44EC-9374-C83D4604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zh-TW" smtClean="0"/>
              <a:pPr rtl="0"/>
              <a:t>27</a:t>
            </a:fld>
            <a:endParaRPr lang="zh-TW" altLang="en-US"/>
          </a:p>
        </p:txBody>
      </p:sp>
      <p:sp>
        <p:nvSpPr>
          <p:cNvPr id="17" name="文字版面配置區 16">
            <a:extLst>
              <a:ext uri="{FF2B5EF4-FFF2-40B4-BE49-F238E27FC236}">
                <a16:creationId xmlns:a16="http://schemas.microsoft.com/office/drawing/2014/main" id="{7AD1C6F6-003F-4DE2-A067-2D5C3C5A24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432649" y="645935"/>
            <a:ext cx="7400745" cy="664234"/>
          </a:xfrm>
        </p:spPr>
        <p:txBody>
          <a:bodyPr/>
          <a:lstStyle/>
          <a:p>
            <a:r>
              <a:rPr lang="en-US" altLang="zh-TW" sz="2800"/>
              <a:t>6.</a:t>
            </a:r>
            <a:r>
              <a:rPr lang="en-US" altLang="zh-TW" sz="2400"/>
              <a:t> </a:t>
            </a:r>
            <a:r>
              <a:rPr lang="en-US" altLang="zh-TW" sz="2400" err="1"/>
              <a:t>PowerBI</a:t>
            </a:r>
            <a:r>
              <a:rPr lang="en-US" altLang="zh-TW" sz="2400"/>
              <a:t> </a:t>
            </a:r>
            <a:r>
              <a:rPr lang="zh-TW" altLang="en-US" sz="2400"/>
              <a:t>接</a:t>
            </a:r>
            <a:r>
              <a:rPr lang="en-US" altLang="zh-TW" sz="2400"/>
              <a:t>API-GET</a:t>
            </a:r>
          </a:p>
        </p:txBody>
      </p:sp>
      <p:sp>
        <p:nvSpPr>
          <p:cNvPr id="7" name="文字版面配置區 16">
            <a:extLst>
              <a:ext uri="{FF2B5EF4-FFF2-40B4-BE49-F238E27FC236}">
                <a16:creationId xmlns:a16="http://schemas.microsoft.com/office/drawing/2014/main" id="{C46525EC-BA23-4530-90CD-FB27B9416FCE}"/>
              </a:ext>
            </a:extLst>
          </p:cNvPr>
          <p:cNvSpPr txBox="1">
            <a:spLocks/>
          </p:cNvSpPr>
          <p:nvPr/>
        </p:nvSpPr>
        <p:spPr>
          <a:xfrm>
            <a:off x="2572359" y="1536811"/>
            <a:ext cx="8781442" cy="50461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spc="150" baseline="0" dirty="0" smtClean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/>
              <a:t> </a:t>
            </a:r>
            <a:r>
              <a:rPr lang="en-US" altLang="zh-TW"/>
              <a:t>-</a:t>
            </a:r>
            <a:r>
              <a:rPr lang="zh-TW" altLang="en-US"/>
              <a:t>取得資料</a:t>
            </a: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/>
              <a:t> </a:t>
            </a: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/>
              <a:t> </a:t>
            </a:r>
            <a:endParaRPr lang="en-US" altLang="zh-TW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8D49C288-A9DF-481C-BAFC-8A5F2003AC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99061" y="2166246"/>
            <a:ext cx="7533710" cy="956781"/>
          </a:xfrm>
        </p:spPr>
      </p:pic>
    </p:spTree>
    <p:extLst>
      <p:ext uri="{BB962C8B-B14F-4D97-AF65-F5344CB8AC3E}">
        <p14:creationId xmlns:p14="http://schemas.microsoft.com/office/powerpoint/2010/main" val="161317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投影片編號版面配置區 13">
            <a:extLst>
              <a:ext uri="{FF2B5EF4-FFF2-40B4-BE49-F238E27FC236}">
                <a16:creationId xmlns:a16="http://schemas.microsoft.com/office/drawing/2014/main" id="{42152A75-1CD2-44EC-9374-C83D4604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zh-TW" smtClean="0"/>
              <a:pPr rtl="0"/>
              <a:t>28</a:t>
            </a:fld>
            <a:endParaRPr lang="zh-TW" altLang="en-US"/>
          </a:p>
        </p:txBody>
      </p:sp>
      <p:sp>
        <p:nvSpPr>
          <p:cNvPr id="17" name="文字版面配置區 16">
            <a:extLst>
              <a:ext uri="{FF2B5EF4-FFF2-40B4-BE49-F238E27FC236}">
                <a16:creationId xmlns:a16="http://schemas.microsoft.com/office/drawing/2014/main" id="{7AD1C6F6-003F-4DE2-A067-2D5C3C5A24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432649" y="645935"/>
            <a:ext cx="7400745" cy="664234"/>
          </a:xfrm>
        </p:spPr>
        <p:txBody>
          <a:bodyPr/>
          <a:lstStyle/>
          <a:p>
            <a:r>
              <a:rPr lang="en-US" altLang="zh-TW" sz="2800"/>
              <a:t>6.</a:t>
            </a:r>
            <a:r>
              <a:rPr lang="en-US" altLang="zh-TW" sz="2400"/>
              <a:t> </a:t>
            </a:r>
            <a:r>
              <a:rPr lang="en-US" altLang="zh-TW" sz="2400" err="1"/>
              <a:t>PowerBI</a:t>
            </a:r>
            <a:r>
              <a:rPr lang="en-US" altLang="zh-TW" sz="2400"/>
              <a:t> </a:t>
            </a:r>
            <a:r>
              <a:rPr lang="zh-TW" altLang="en-US" sz="2400"/>
              <a:t>接</a:t>
            </a:r>
            <a:r>
              <a:rPr lang="en-US" altLang="zh-TW" sz="2400"/>
              <a:t>API-GET</a:t>
            </a:r>
          </a:p>
        </p:txBody>
      </p:sp>
      <p:sp>
        <p:nvSpPr>
          <p:cNvPr id="7" name="文字版面配置區 16">
            <a:extLst>
              <a:ext uri="{FF2B5EF4-FFF2-40B4-BE49-F238E27FC236}">
                <a16:creationId xmlns:a16="http://schemas.microsoft.com/office/drawing/2014/main" id="{C46525EC-BA23-4530-90CD-FB27B9416FCE}"/>
              </a:ext>
            </a:extLst>
          </p:cNvPr>
          <p:cNvSpPr txBox="1">
            <a:spLocks/>
          </p:cNvSpPr>
          <p:nvPr/>
        </p:nvSpPr>
        <p:spPr>
          <a:xfrm>
            <a:off x="2572359" y="1536811"/>
            <a:ext cx="8781442" cy="50461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spc="150" baseline="0" dirty="0" smtClean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/>
              <a:t> </a:t>
            </a:r>
            <a:r>
              <a:rPr lang="en-US" altLang="zh-TW"/>
              <a:t>-</a:t>
            </a:r>
            <a:r>
              <a:rPr lang="zh-TW" altLang="en-US"/>
              <a:t>取得資料</a:t>
            </a: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/>
              <a:t> </a:t>
            </a:r>
            <a:r>
              <a:rPr lang="en-US" altLang="zh-TW"/>
              <a:t>-</a:t>
            </a:r>
            <a:r>
              <a:rPr lang="zh-TW" altLang="en-US"/>
              <a:t>選</a:t>
            </a:r>
            <a:r>
              <a:rPr lang="en-US" altLang="zh-TW"/>
              <a:t>Web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/>
              <a:t> </a:t>
            </a:r>
            <a:endParaRPr lang="en-US" altLang="zh-TW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8D49C288-A9DF-481C-BAFC-8A5F2003AC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99061" y="2166246"/>
            <a:ext cx="7533710" cy="956781"/>
          </a:xfr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A6A72E3B-FC19-4E63-A853-1FA663E592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6381" y="675884"/>
            <a:ext cx="5159323" cy="568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0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投影片編號版面配置區 13">
            <a:extLst>
              <a:ext uri="{FF2B5EF4-FFF2-40B4-BE49-F238E27FC236}">
                <a16:creationId xmlns:a16="http://schemas.microsoft.com/office/drawing/2014/main" id="{42152A75-1CD2-44EC-9374-C83D4604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zh-TW" smtClean="0"/>
              <a:pPr rtl="0"/>
              <a:t>29</a:t>
            </a:fld>
            <a:endParaRPr lang="zh-TW" altLang="en-US"/>
          </a:p>
        </p:txBody>
      </p:sp>
      <p:sp>
        <p:nvSpPr>
          <p:cNvPr id="17" name="文字版面配置區 16">
            <a:extLst>
              <a:ext uri="{FF2B5EF4-FFF2-40B4-BE49-F238E27FC236}">
                <a16:creationId xmlns:a16="http://schemas.microsoft.com/office/drawing/2014/main" id="{7AD1C6F6-003F-4DE2-A067-2D5C3C5A24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432649" y="645935"/>
            <a:ext cx="7400745" cy="664234"/>
          </a:xfrm>
        </p:spPr>
        <p:txBody>
          <a:bodyPr/>
          <a:lstStyle/>
          <a:p>
            <a:r>
              <a:rPr lang="en-US" altLang="zh-TW" sz="3200"/>
              <a:t>6.</a:t>
            </a:r>
            <a:r>
              <a:rPr lang="en-US" altLang="zh-TW" sz="2800"/>
              <a:t> </a:t>
            </a:r>
            <a:r>
              <a:rPr lang="en-US" altLang="zh-TW" sz="2800" err="1"/>
              <a:t>PowerBI</a:t>
            </a:r>
            <a:r>
              <a:rPr lang="en-US" altLang="zh-TW" sz="2800"/>
              <a:t> </a:t>
            </a:r>
            <a:r>
              <a:rPr lang="zh-TW" altLang="en-US" sz="2800"/>
              <a:t>接</a:t>
            </a:r>
            <a:r>
              <a:rPr lang="en-US" altLang="zh-TW" sz="2800"/>
              <a:t>API-GET</a:t>
            </a:r>
          </a:p>
        </p:txBody>
      </p:sp>
      <p:sp>
        <p:nvSpPr>
          <p:cNvPr id="7" name="文字版面配置區 16">
            <a:extLst>
              <a:ext uri="{FF2B5EF4-FFF2-40B4-BE49-F238E27FC236}">
                <a16:creationId xmlns:a16="http://schemas.microsoft.com/office/drawing/2014/main" id="{C46525EC-BA23-4530-90CD-FB27B9416FCE}"/>
              </a:ext>
            </a:extLst>
          </p:cNvPr>
          <p:cNvSpPr txBox="1">
            <a:spLocks/>
          </p:cNvSpPr>
          <p:nvPr/>
        </p:nvSpPr>
        <p:spPr>
          <a:xfrm>
            <a:off x="2572359" y="1536811"/>
            <a:ext cx="8781442" cy="50461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spc="150" baseline="0" dirty="0" smtClean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/>
              <a:t> </a:t>
            </a:r>
            <a:r>
              <a:rPr lang="en-US" altLang="zh-TW"/>
              <a:t>-</a:t>
            </a:r>
            <a:r>
              <a:rPr lang="zh-TW" altLang="en-US"/>
              <a:t>取得資料</a:t>
            </a: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/>
              <a:t> </a:t>
            </a:r>
            <a:r>
              <a:rPr lang="en-US" altLang="zh-TW"/>
              <a:t>-</a:t>
            </a:r>
            <a:r>
              <a:rPr lang="zh-TW" altLang="en-US"/>
              <a:t>選</a:t>
            </a:r>
            <a:r>
              <a:rPr lang="en-US" altLang="zh-TW"/>
              <a:t>Web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/>
              <a:t> -</a:t>
            </a:r>
            <a:r>
              <a:rPr lang="zh-TW" altLang="en-US"/>
              <a:t>輸入前面的網址</a:t>
            </a: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/>
              <a:t> </a:t>
            </a:r>
            <a:endParaRPr lang="en-US" altLang="zh-TW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A6A72E3B-FC19-4E63-A853-1FA663E59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6381" y="675884"/>
            <a:ext cx="5159323" cy="5680466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731F6934-B118-41AC-82D9-3E4A36719E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7790" y="3694125"/>
            <a:ext cx="9340210" cy="288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75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投影片編號版面配置區 13">
            <a:extLst>
              <a:ext uri="{FF2B5EF4-FFF2-40B4-BE49-F238E27FC236}">
                <a16:creationId xmlns:a16="http://schemas.microsoft.com/office/drawing/2014/main" id="{42152A75-1CD2-44EC-9374-C83D4604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zh-TW" smtClean="0"/>
              <a:pPr rtl="0"/>
              <a:t>3</a:t>
            </a:fld>
            <a:endParaRPr lang="zh-TW" altLang="en-US"/>
          </a:p>
        </p:txBody>
      </p:sp>
      <p:sp>
        <p:nvSpPr>
          <p:cNvPr id="17" name="文字版面配置區 16">
            <a:extLst>
              <a:ext uri="{FF2B5EF4-FFF2-40B4-BE49-F238E27FC236}">
                <a16:creationId xmlns:a16="http://schemas.microsoft.com/office/drawing/2014/main" id="{7AD1C6F6-003F-4DE2-A067-2D5C3C5A24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432649" y="645935"/>
            <a:ext cx="7400745" cy="664234"/>
          </a:xfrm>
        </p:spPr>
        <p:txBody>
          <a:bodyPr/>
          <a:lstStyle/>
          <a:p>
            <a:r>
              <a:rPr lang="en-US" altLang="zh-TW" sz="2800"/>
              <a:t>1.</a:t>
            </a:r>
            <a:r>
              <a:rPr lang="zh-TW" altLang="en-US" sz="2800"/>
              <a:t>新增</a:t>
            </a:r>
            <a:r>
              <a:rPr lang="en-US" altLang="zh-TW" sz="2800"/>
              <a:t>Visual Studio </a:t>
            </a:r>
            <a:r>
              <a:rPr lang="zh-TW" altLang="en-US" sz="2800"/>
              <a:t>專案</a:t>
            </a:r>
          </a:p>
        </p:txBody>
      </p:sp>
      <p:pic>
        <p:nvPicPr>
          <p:cNvPr id="31" name="內容版面配置區 30">
            <a:extLst>
              <a:ext uri="{FF2B5EF4-FFF2-40B4-BE49-F238E27FC236}">
                <a16:creationId xmlns:a16="http://schemas.microsoft.com/office/drawing/2014/main" id="{7313C1AD-0776-4118-B0BC-242F0C9FE67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827479" y="1310168"/>
            <a:ext cx="7881370" cy="5233723"/>
          </a:xfrm>
        </p:spPr>
      </p:pic>
    </p:spTree>
    <p:extLst>
      <p:ext uri="{BB962C8B-B14F-4D97-AF65-F5344CB8AC3E}">
        <p14:creationId xmlns:p14="http://schemas.microsoft.com/office/powerpoint/2010/main" val="10574093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投影片編號版面配置區 13">
            <a:extLst>
              <a:ext uri="{FF2B5EF4-FFF2-40B4-BE49-F238E27FC236}">
                <a16:creationId xmlns:a16="http://schemas.microsoft.com/office/drawing/2014/main" id="{42152A75-1CD2-44EC-9374-C83D4604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zh-TW" smtClean="0"/>
              <a:pPr rtl="0"/>
              <a:t>30</a:t>
            </a:fld>
            <a:endParaRPr lang="zh-TW" altLang="en-US"/>
          </a:p>
        </p:txBody>
      </p:sp>
      <p:sp>
        <p:nvSpPr>
          <p:cNvPr id="17" name="文字版面配置區 16">
            <a:extLst>
              <a:ext uri="{FF2B5EF4-FFF2-40B4-BE49-F238E27FC236}">
                <a16:creationId xmlns:a16="http://schemas.microsoft.com/office/drawing/2014/main" id="{7AD1C6F6-003F-4DE2-A067-2D5C3C5A24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432649" y="645935"/>
            <a:ext cx="7400745" cy="664234"/>
          </a:xfrm>
        </p:spPr>
        <p:txBody>
          <a:bodyPr/>
          <a:lstStyle/>
          <a:p>
            <a:r>
              <a:rPr lang="en-US" altLang="zh-TW" sz="3200"/>
              <a:t>6.</a:t>
            </a:r>
            <a:r>
              <a:rPr lang="en-US" altLang="zh-TW" sz="2800"/>
              <a:t> </a:t>
            </a:r>
            <a:r>
              <a:rPr lang="en-US" altLang="zh-TW" sz="2800" err="1"/>
              <a:t>PowerBI</a:t>
            </a:r>
            <a:r>
              <a:rPr lang="en-US" altLang="zh-TW" sz="2800"/>
              <a:t> </a:t>
            </a:r>
            <a:r>
              <a:rPr lang="zh-TW" altLang="en-US" sz="2800"/>
              <a:t>接</a:t>
            </a:r>
            <a:r>
              <a:rPr lang="en-US" altLang="zh-TW" sz="2800"/>
              <a:t>API-GET</a:t>
            </a:r>
          </a:p>
        </p:txBody>
      </p:sp>
      <p:sp>
        <p:nvSpPr>
          <p:cNvPr id="7" name="文字版面配置區 16">
            <a:extLst>
              <a:ext uri="{FF2B5EF4-FFF2-40B4-BE49-F238E27FC236}">
                <a16:creationId xmlns:a16="http://schemas.microsoft.com/office/drawing/2014/main" id="{C46525EC-BA23-4530-90CD-FB27B9416FCE}"/>
              </a:ext>
            </a:extLst>
          </p:cNvPr>
          <p:cNvSpPr txBox="1">
            <a:spLocks/>
          </p:cNvSpPr>
          <p:nvPr/>
        </p:nvSpPr>
        <p:spPr>
          <a:xfrm>
            <a:off x="2572359" y="1536811"/>
            <a:ext cx="8781442" cy="50461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spc="150" baseline="0" dirty="0" smtClean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/>
              <a:t> </a:t>
            </a:r>
            <a:r>
              <a:rPr lang="en-US" altLang="zh-TW"/>
              <a:t>-</a:t>
            </a:r>
            <a:r>
              <a:rPr lang="zh-TW" altLang="en-US"/>
              <a:t>取得資料</a:t>
            </a: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/>
              <a:t> </a:t>
            </a:r>
            <a:r>
              <a:rPr lang="en-US" altLang="zh-TW"/>
              <a:t>-</a:t>
            </a:r>
            <a:r>
              <a:rPr lang="zh-TW" altLang="en-US"/>
              <a:t>選</a:t>
            </a:r>
            <a:r>
              <a:rPr lang="en-US" altLang="zh-TW"/>
              <a:t>Web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/>
              <a:t> -</a:t>
            </a:r>
            <a:r>
              <a:rPr lang="zh-TW" altLang="en-US"/>
              <a:t>輸入前面的網址</a:t>
            </a: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/>
              <a:t> -</a:t>
            </a:r>
            <a:r>
              <a:rPr lang="zh-TW" altLang="en-US"/>
              <a:t>若第一次連接按連接即可</a:t>
            </a: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/>
              <a:t> </a:t>
            </a:r>
            <a:endParaRPr lang="en-US" altLang="zh-TW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CAC5301-6FAC-472D-87A8-5C89DCB28D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360" y="1697759"/>
            <a:ext cx="5652583" cy="304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36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投影片編號版面配置區 13">
            <a:extLst>
              <a:ext uri="{FF2B5EF4-FFF2-40B4-BE49-F238E27FC236}">
                <a16:creationId xmlns:a16="http://schemas.microsoft.com/office/drawing/2014/main" id="{42152A75-1CD2-44EC-9374-C83D4604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zh-TW" smtClean="0"/>
              <a:pPr rtl="0"/>
              <a:t>31</a:t>
            </a:fld>
            <a:endParaRPr lang="zh-TW" altLang="en-US"/>
          </a:p>
        </p:txBody>
      </p:sp>
      <p:sp>
        <p:nvSpPr>
          <p:cNvPr id="17" name="文字版面配置區 16">
            <a:extLst>
              <a:ext uri="{FF2B5EF4-FFF2-40B4-BE49-F238E27FC236}">
                <a16:creationId xmlns:a16="http://schemas.microsoft.com/office/drawing/2014/main" id="{7AD1C6F6-003F-4DE2-A067-2D5C3C5A24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432649" y="645935"/>
            <a:ext cx="7400745" cy="664234"/>
          </a:xfrm>
        </p:spPr>
        <p:txBody>
          <a:bodyPr/>
          <a:lstStyle/>
          <a:p>
            <a:r>
              <a:rPr lang="en-US" altLang="zh-TW" sz="3200"/>
              <a:t>6.</a:t>
            </a:r>
            <a:r>
              <a:rPr lang="en-US" altLang="zh-TW" sz="2800"/>
              <a:t> </a:t>
            </a:r>
            <a:r>
              <a:rPr lang="en-US" altLang="zh-TW" sz="2800" err="1"/>
              <a:t>PowerBI</a:t>
            </a:r>
            <a:r>
              <a:rPr lang="en-US" altLang="zh-TW" sz="2800"/>
              <a:t> </a:t>
            </a:r>
            <a:r>
              <a:rPr lang="zh-TW" altLang="en-US" sz="2800"/>
              <a:t>接</a:t>
            </a:r>
            <a:r>
              <a:rPr lang="en-US" altLang="zh-TW" sz="2800"/>
              <a:t>API-GET</a:t>
            </a:r>
          </a:p>
        </p:txBody>
      </p:sp>
      <p:sp>
        <p:nvSpPr>
          <p:cNvPr id="7" name="文字版面配置區 16">
            <a:extLst>
              <a:ext uri="{FF2B5EF4-FFF2-40B4-BE49-F238E27FC236}">
                <a16:creationId xmlns:a16="http://schemas.microsoft.com/office/drawing/2014/main" id="{C46525EC-BA23-4530-90CD-FB27B9416FCE}"/>
              </a:ext>
            </a:extLst>
          </p:cNvPr>
          <p:cNvSpPr txBox="1">
            <a:spLocks/>
          </p:cNvSpPr>
          <p:nvPr/>
        </p:nvSpPr>
        <p:spPr>
          <a:xfrm>
            <a:off x="2572359" y="1536811"/>
            <a:ext cx="8781442" cy="22755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spc="150" baseline="0" dirty="0" smtClean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/>
              <a:t> </a:t>
            </a:r>
            <a:r>
              <a:rPr lang="en-US" altLang="zh-TW"/>
              <a:t>-</a:t>
            </a:r>
            <a:r>
              <a:rPr lang="zh-TW" altLang="en-US"/>
              <a:t>將</a:t>
            </a:r>
            <a:r>
              <a:rPr lang="en-US" altLang="zh-TW"/>
              <a:t>List</a:t>
            </a:r>
            <a:r>
              <a:rPr lang="zh-TW" altLang="en-US"/>
              <a:t>傳換成</a:t>
            </a:r>
            <a:r>
              <a:rPr lang="en-US" altLang="zh-TW"/>
              <a:t>Table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/>
              <a:t> -</a:t>
            </a:r>
            <a:r>
              <a:rPr lang="zh-TW" altLang="en-US"/>
              <a:t>確認轉換方式</a:t>
            </a:r>
            <a:r>
              <a:rPr lang="en-US" altLang="zh-TW"/>
              <a:t>(</a:t>
            </a:r>
            <a:r>
              <a:rPr lang="zh-TW" altLang="en-US"/>
              <a:t>通常預設即可</a:t>
            </a:r>
            <a:r>
              <a:rPr lang="en-US" altLang="zh-TW"/>
              <a:t>)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56C474D-6AC4-4036-BEC0-F0E2DAF21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0704" y="136525"/>
            <a:ext cx="4248871" cy="5786667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22E51EF5-978D-4064-B26A-D0F876BA7B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2649" y="3418117"/>
            <a:ext cx="6677025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60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投影片編號版面配置區 13">
            <a:extLst>
              <a:ext uri="{FF2B5EF4-FFF2-40B4-BE49-F238E27FC236}">
                <a16:creationId xmlns:a16="http://schemas.microsoft.com/office/drawing/2014/main" id="{42152A75-1CD2-44EC-9374-C83D4604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zh-TW" smtClean="0"/>
              <a:pPr rtl="0"/>
              <a:t>32</a:t>
            </a:fld>
            <a:endParaRPr lang="zh-TW" altLang="en-US"/>
          </a:p>
        </p:txBody>
      </p:sp>
      <p:sp>
        <p:nvSpPr>
          <p:cNvPr id="17" name="文字版面配置區 16">
            <a:extLst>
              <a:ext uri="{FF2B5EF4-FFF2-40B4-BE49-F238E27FC236}">
                <a16:creationId xmlns:a16="http://schemas.microsoft.com/office/drawing/2014/main" id="{7AD1C6F6-003F-4DE2-A067-2D5C3C5A24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432649" y="645935"/>
            <a:ext cx="7400745" cy="664234"/>
          </a:xfrm>
        </p:spPr>
        <p:txBody>
          <a:bodyPr/>
          <a:lstStyle/>
          <a:p>
            <a:r>
              <a:rPr lang="en-US" altLang="zh-TW" sz="3200"/>
              <a:t>6.</a:t>
            </a:r>
            <a:r>
              <a:rPr lang="en-US" altLang="zh-TW" sz="2800"/>
              <a:t> </a:t>
            </a:r>
            <a:r>
              <a:rPr lang="en-US" altLang="zh-TW" sz="2800" err="1"/>
              <a:t>PowerBI</a:t>
            </a:r>
            <a:r>
              <a:rPr lang="en-US" altLang="zh-TW" sz="2800"/>
              <a:t> </a:t>
            </a:r>
            <a:r>
              <a:rPr lang="zh-TW" altLang="en-US" sz="2800"/>
              <a:t>接</a:t>
            </a:r>
            <a:r>
              <a:rPr lang="en-US" altLang="zh-TW" sz="2800"/>
              <a:t>API-GET</a:t>
            </a:r>
          </a:p>
        </p:txBody>
      </p:sp>
      <p:sp>
        <p:nvSpPr>
          <p:cNvPr id="7" name="文字版面配置區 16">
            <a:extLst>
              <a:ext uri="{FF2B5EF4-FFF2-40B4-BE49-F238E27FC236}">
                <a16:creationId xmlns:a16="http://schemas.microsoft.com/office/drawing/2014/main" id="{C46525EC-BA23-4530-90CD-FB27B9416FCE}"/>
              </a:ext>
            </a:extLst>
          </p:cNvPr>
          <p:cNvSpPr txBox="1">
            <a:spLocks/>
          </p:cNvSpPr>
          <p:nvPr/>
        </p:nvSpPr>
        <p:spPr>
          <a:xfrm>
            <a:off x="2572359" y="1536811"/>
            <a:ext cx="8781442" cy="22755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spc="150" baseline="0" dirty="0" smtClean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/>
              <a:t> </a:t>
            </a:r>
            <a:r>
              <a:rPr lang="en-US" altLang="zh-TW"/>
              <a:t>-</a:t>
            </a:r>
            <a:r>
              <a:rPr lang="zh-TW" altLang="en-US"/>
              <a:t>將</a:t>
            </a:r>
            <a:r>
              <a:rPr lang="en-US" altLang="zh-TW"/>
              <a:t>List</a:t>
            </a:r>
            <a:r>
              <a:rPr lang="zh-TW" altLang="en-US"/>
              <a:t>傳換成</a:t>
            </a:r>
            <a:r>
              <a:rPr lang="en-US" altLang="zh-TW"/>
              <a:t>Table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/>
              <a:t> -</a:t>
            </a:r>
            <a:r>
              <a:rPr lang="zh-TW" altLang="en-US"/>
              <a:t>確認轉換方式</a:t>
            </a:r>
            <a:r>
              <a:rPr lang="en-US" altLang="zh-TW"/>
              <a:t>(</a:t>
            </a:r>
            <a:r>
              <a:rPr lang="zh-TW" altLang="en-US"/>
              <a:t>通常預設即可</a:t>
            </a:r>
            <a:r>
              <a:rPr lang="en-US" altLang="zh-TW"/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/>
              <a:t> </a:t>
            </a:r>
            <a:r>
              <a:rPr lang="en-US" altLang="zh-TW"/>
              <a:t>-</a:t>
            </a:r>
            <a:r>
              <a:rPr lang="zh-TW" altLang="en-US"/>
              <a:t>展開</a:t>
            </a:r>
            <a:r>
              <a:rPr lang="en-US" altLang="zh-TW"/>
              <a:t>Table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/>
              <a:t> </a:t>
            </a:r>
            <a:r>
              <a:rPr lang="en-US" altLang="zh-TW"/>
              <a:t>-</a:t>
            </a:r>
            <a:r>
              <a:rPr lang="zh-TW" altLang="en-US"/>
              <a:t>取消勾選</a:t>
            </a: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/>
              <a:t>  </a:t>
            </a:r>
            <a:r>
              <a:rPr lang="en-US" altLang="zh-TW"/>
              <a:t>“</a:t>
            </a:r>
            <a:r>
              <a:rPr lang="zh-TW" altLang="en-US"/>
              <a:t>使用原始資料行名稱作為前置詞</a:t>
            </a:r>
            <a:r>
              <a:rPr lang="en-US" altLang="zh-TW"/>
              <a:t>”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TW"/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EB885CC6-7D06-4D1A-812E-A44DEFC2F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3080" y="363513"/>
            <a:ext cx="4186696" cy="5992837"/>
          </a:xfrm>
          <a:prstGeom prst="rect">
            <a:avLst/>
          </a:prstGeom>
        </p:spPr>
      </p:pic>
      <p:sp>
        <p:nvSpPr>
          <p:cNvPr id="19" name="文字方塊 18">
            <a:extLst>
              <a:ext uri="{FF2B5EF4-FFF2-40B4-BE49-F238E27FC236}">
                <a16:creationId xmlns:a16="http://schemas.microsoft.com/office/drawing/2014/main" id="{3F5814AF-C41F-4BBF-A9FC-758C0A30B605}"/>
              </a:ext>
            </a:extLst>
          </p:cNvPr>
          <p:cNvSpPr txBox="1"/>
          <p:nvPr/>
        </p:nvSpPr>
        <p:spPr>
          <a:xfrm>
            <a:off x="2432649" y="6382937"/>
            <a:ext cx="7400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2000" b="1">
                <a:solidFill>
                  <a:srgbClr val="C00000"/>
                </a:solidFill>
              </a:rPr>
              <a:t> -</a:t>
            </a:r>
            <a:r>
              <a:rPr lang="zh-TW" altLang="en-US" sz="2000" b="1">
                <a:solidFill>
                  <a:srgbClr val="C00000"/>
                </a:solidFill>
              </a:rPr>
              <a:t>注意 </a:t>
            </a:r>
            <a:r>
              <a:rPr lang="en-US" altLang="zh-TW" sz="2000" b="1">
                <a:solidFill>
                  <a:srgbClr val="C00000"/>
                </a:solidFill>
              </a:rPr>
              <a:t>“</a:t>
            </a:r>
            <a:r>
              <a:rPr lang="zh-TW" altLang="en-US" sz="2000" b="1">
                <a:solidFill>
                  <a:srgbClr val="C00000"/>
                </a:solidFill>
              </a:rPr>
              <a:t>若</a:t>
            </a:r>
            <a:r>
              <a:rPr lang="en-US" altLang="zh-TW" sz="2000" b="1">
                <a:solidFill>
                  <a:srgbClr val="C00000"/>
                </a:solidFill>
              </a:rPr>
              <a:t>API</a:t>
            </a:r>
            <a:r>
              <a:rPr lang="zh-TW" altLang="en-US" sz="2000" b="1">
                <a:solidFill>
                  <a:srgbClr val="C00000"/>
                </a:solidFill>
              </a:rPr>
              <a:t>回傳欄位有異動</a:t>
            </a:r>
            <a:r>
              <a:rPr lang="en-US" altLang="zh-TW" sz="2000" b="1">
                <a:solidFill>
                  <a:srgbClr val="C00000"/>
                </a:solidFill>
              </a:rPr>
              <a:t>”</a:t>
            </a:r>
            <a:r>
              <a:rPr lang="zh-TW" altLang="en-US" sz="2000" b="1">
                <a:solidFill>
                  <a:srgbClr val="C00000"/>
                </a:solidFill>
              </a:rPr>
              <a:t> 使用者須重新操作此展開步驟 </a:t>
            </a:r>
            <a:endParaRPr lang="en-US" altLang="zh-TW" sz="20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04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投影片編號版面配置區 13">
            <a:extLst>
              <a:ext uri="{FF2B5EF4-FFF2-40B4-BE49-F238E27FC236}">
                <a16:creationId xmlns:a16="http://schemas.microsoft.com/office/drawing/2014/main" id="{42152A75-1CD2-44EC-9374-C83D4604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zh-TW" smtClean="0"/>
              <a:pPr rtl="0"/>
              <a:t>33</a:t>
            </a:fld>
            <a:endParaRPr lang="zh-TW" altLang="en-US"/>
          </a:p>
        </p:txBody>
      </p:sp>
      <p:sp>
        <p:nvSpPr>
          <p:cNvPr id="17" name="文字版面配置區 16">
            <a:extLst>
              <a:ext uri="{FF2B5EF4-FFF2-40B4-BE49-F238E27FC236}">
                <a16:creationId xmlns:a16="http://schemas.microsoft.com/office/drawing/2014/main" id="{7AD1C6F6-003F-4DE2-A067-2D5C3C5A24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432649" y="645935"/>
            <a:ext cx="7400745" cy="664234"/>
          </a:xfrm>
        </p:spPr>
        <p:txBody>
          <a:bodyPr/>
          <a:lstStyle/>
          <a:p>
            <a:r>
              <a:rPr lang="en-US" altLang="zh-TW" sz="3200"/>
              <a:t>7.</a:t>
            </a:r>
            <a:r>
              <a:rPr lang="en-US" altLang="zh-TW" sz="2800"/>
              <a:t> </a:t>
            </a:r>
            <a:r>
              <a:rPr lang="en-US" altLang="zh-TW" sz="2800" err="1"/>
              <a:t>PowerBI</a:t>
            </a:r>
            <a:r>
              <a:rPr lang="en-US" altLang="zh-TW" sz="2800"/>
              <a:t> API-POST</a:t>
            </a:r>
          </a:p>
        </p:txBody>
      </p:sp>
      <p:sp>
        <p:nvSpPr>
          <p:cNvPr id="7" name="文字版面配置區 16">
            <a:extLst>
              <a:ext uri="{FF2B5EF4-FFF2-40B4-BE49-F238E27FC236}">
                <a16:creationId xmlns:a16="http://schemas.microsoft.com/office/drawing/2014/main" id="{C46525EC-BA23-4530-90CD-FB27B9416FCE}"/>
              </a:ext>
            </a:extLst>
          </p:cNvPr>
          <p:cNvSpPr txBox="1">
            <a:spLocks/>
          </p:cNvSpPr>
          <p:nvPr/>
        </p:nvSpPr>
        <p:spPr>
          <a:xfrm>
            <a:off x="2572359" y="1536811"/>
            <a:ext cx="8781442" cy="38089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spc="150" baseline="0" dirty="0" smtClean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/>
              <a:t> </a:t>
            </a: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/>
              <a:t> </a:t>
            </a:r>
            <a:r>
              <a:rPr lang="en-US" altLang="zh-TW"/>
              <a:t>-</a:t>
            </a:r>
            <a:r>
              <a:rPr lang="zh-TW" altLang="en-US"/>
              <a:t>取得資料</a:t>
            </a: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/>
              <a:t> </a:t>
            </a:r>
            <a:r>
              <a:rPr lang="en-US" altLang="zh-TW"/>
              <a:t>-</a:t>
            </a:r>
            <a:r>
              <a:rPr lang="zh-TW" altLang="en-US"/>
              <a:t>選空白查詢</a:t>
            </a:r>
            <a:endParaRPr lang="en-US" altLang="zh-TW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9148D11-91F5-4CCF-A22D-8A7EDDBDD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3865" y="645934"/>
            <a:ext cx="5186524" cy="571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4831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投影片編號版面配置區 13">
            <a:extLst>
              <a:ext uri="{FF2B5EF4-FFF2-40B4-BE49-F238E27FC236}">
                <a16:creationId xmlns:a16="http://schemas.microsoft.com/office/drawing/2014/main" id="{42152A75-1CD2-44EC-9374-C83D4604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zh-TW" smtClean="0"/>
              <a:pPr rtl="0"/>
              <a:t>34</a:t>
            </a:fld>
            <a:endParaRPr lang="zh-TW" altLang="en-US"/>
          </a:p>
        </p:txBody>
      </p:sp>
      <p:sp>
        <p:nvSpPr>
          <p:cNvPr id="17" name="文字版面配置區 16">
            <a:extLst>
              <a:ext uri="{FF2B5EF4-FFF2-40B4-BE49-F238E27FC236}">
                <a16:creationId xmlns:a16="http://schemas.microsoft.com/office/drawing/2014/main" id="{7AD1C6F6-003F-4DE2-A067-2D5C3C5A24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432649" y="645935"/>
            <a:ext cx="7400745" cy="664234"/>
          </a:xfrm>
        </p:spPr>
        <p:txBody>
          <a:bodyPr/>
          <a:lstStyle/>
          <a:p>
            <a:r>
              <a:rPr lang="en-US" altLang="zh-TW" sz="3200"/>
              <a:t>7.</a:t>
            </a:r>
            <a:r>
              <a:rPr lang="en-US" altLang="zh-TW" sz="2800"/>
              <a:t> </a:t>
            </a:r>
            <a:r>
              <a:rPr lang="en-US" altLang="zh-TW" sz="2800" err="1"/>
              <a:t>PowerBI</a:t>
            </a:r>
            <a:r>
              <a:rPr lang="en-US" altLang="zh-TW" sz="2800"/>
              <a:t> </a:t>
            </a:r>
            <a:r>
              <a:rPr lang="zh-TW" altLang="en-US" sz="2800"/>
              <a:t>接</a:t>
            </a:r>
            <a:r>
              <a:rPr lang="en-US" altLang="zh-TW" sz="2800"/>
              <a:t>API-POST</a:t>
            </a:r>
          </a:p>
        </p:txBody>
      </p:sp>
      <p:sp>
        <p:nvSpPr>
          <p:cNvPr id="7" name="文字版面配置區 16">
            <a:extLst>
              <a:ext uri="{FF2B5EF4-FFF2-40B4-BE49-F238E27FC236}">
                <a16:creationId xmlns:a16="http://schemas.microsoft.com/office/drawing/2014/main" id="{C46525EC-BA23-4530-90CD-FB27B9416FCE}"/>
              </a:ext>
            </a:extLst>
          </p:cNvPr>
          <p:cNvSpPr txBox="1">
            <a:spLocks/>
          </p:cNvSpPr>
          <p:nvPr/>
        </p:nvSpPr>
        <p:spPr>
          <a:xfrm>
            <a:off x="2572359" y="1536811"/>
            <a:ext cx="8781442" cy="38089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spc="150" baseline="0" dirty="0" smtClean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/>
              <a:t> </a:t>
            </a: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/>
              <a:t> </a:t>
            </a:r>
            <a:r>
              <a:rPr lang="en-US" altLang="zh-TW"/>
              <a:t>-</a:t>
            </a:r>
            <a:r>
              <a:rPr lang="zh-TW" altLang="en-US"/>
              <a:t>選擇進階編輯器</a:t>
            </a:r>
            <a:endParaRPr lang="en-US" altLang="zh-TW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E2BBE56-8530-4C91-82EF-C41E3C8EE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506" y="3340252"/>
            <a:ext cx="11008988" cy="212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1718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投影片編號版面配置區 13">
            <a:extLst>
              <a:ext uri="{FF2B5EF4-FFF2-40B4-BE49-F238E27FC236}">
                <a16:creationId xmlns:a16="http://schemas.microsoft.com/office/drawing/2014/main" id="{42152A75-1CD2-44EC-9374-C83D4604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zh-TW" smtClean="0"/>
              <a:pPr rtl="0"/>
              <a:t>35</a:t>
            </a:fld>
            <a:endParaRPr lang="zh-TW" altLang="en-US"/>
          </a:p>
        </p:txBody>
      </p:sp>
      <p:sp>
        <p:nvSpPr>
          <p:cNvPr id="17" name="文字版面配置區 16">
            <a:extLst>
              <a:ext uri="{FF2B5EF4-FFF2-40B4-BE49-F238E27FC236}">
                <a16:creationId xmlns:a16="http://schemas.microsoft.com/office/drawing/2014/main" id="{7AD1C6F6-003F-4DE2-A067-2D5C3C5A24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432649" y="645935"/>
            <a:ext cx="7400745" cy="664234"/>
          </a:xfrm>
        </p:spPr>
        <p:txBody>
          <a:bodyPr/>
          <a:lstStyle/>
          <a:p>
            <a:r>
              <a:rPr lang="en-US" altLang="zh-TW" sz="3200"/>
              <a:t>7.</a:t>
            </a:r>
            <a:r>
              <a:rPr lang="en-US" altLang="zh-TW" sz="2800"/>
              <a:t> </a:t>
            </a:r>
            <a:r>
              <a:rPr lang="en-US" altLang="zh-TW" sz="2800" err="1"/>
              <a:t>PowerBI</a:t>
            </a:r>
            <a:r>
              <a:rPr lang="en-US" altLang="zh-TW" sz="2800"/>
              <a:t> </a:t>
            </a:r>
            <a:r>
              <a:rPr lang="zh-TW" altLang="en-US" sz="2800"/>
              <a:t>接</a:t>
            </a:r>
            <a:r>
              <a:rPr lang="en-US" altLang="zh-TW" sz="2800"/>
              <a:t>API-POST</a:t>
            </a:r>
          </a:p>
        </p:txBody>
      </p:sp>
      <p:sp>
        <p:nvSpPr>
          <p:cNvPr id="7" name="文字版面配置區 16">
            <a:extLst>
              <a:ext uri="{FF2B5EF4-FFF2-40B4-BE49-F238E27FC236}">
                <a16:creationId xmlns:a16="http://schemas.microsoft.com/office/drawing/2014/main" id="{C46525EC-BA23-4530-90CD-FB27B9416FCE}"/>
              </a:ext>
            </a:extLst>
          </p:cNvPr>
          <p:cNvSpPr txBox="1">
            <a:spLocks/>
          </p:cNvSpPr>
          <p:nvPr/>
        </p:nvSpPr>
        <p:spPr>
          <a:xfrm>
            <a:off x="2572359" y="1536811"/>
            <a:ext cx="8781442" cy="38089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spc="150" baseline="0" dirty="0" smtClean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/>
              <a:t> </a:t>
            </a: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/>
              <a:t> </a:t>
            </a:r>
            <a:r>
              <a:rPr lang="en-US" altLang="zh-TW"/>
              <a:t>-</a:t>
            </a:r>
            <a:r>
              <a:rPr lang="zh-TW" altLang="en-US"/>
              <a:t>在此輸入</a:t>
            </a:r>
            <a:r>
              <a:rPr lang="en-US" altLang="zh-TW"/>
              <a:t>API</a:t>
            </a:r>
            <a:r>
              <a:rPr lang="zh-TW" altLang="en-US"/>
              <a:t>傳入值設定</a:t>
            </a: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/>
              <a:t> </a:t>
            </a:r>
            <a:r>
              <a:rPr lang="en-US" altLang="zh-TW"/>
              <a:t>-</a:t>
            </a:r>
            <a:r>
              <a:rPr lang="zh-TW" altLang="en-US"/>
              <a:t>此範例為沒有設定認證之</a:t>
            </a:r>
            <a:r>
              <a:rPr lang="en-US" altLang="zh-TW"/>
              <a:t>API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/>
              <a:t>   </a:t>
            </a:r>
            <a:r>
              <a:rPr lang="en-US" altLang="zh-TW"/>
              <a:t>(</a:t>
            </a:r>
            <a:r>
              <a:rPr lang="zh-TW" altLang="en-US"/>
              <a:t>若需要接收認證需添增其他參數</a:t>
            </a:r>
            <a:r>
              <a:rPr lang="en-US" altLang="zh-TW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817456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投影片編號版面配置區 13">
            <a:extLst>
              <a:ext uri="{FF2B5EF4-FFF2-40B4-BE49-F238E27FC236}">
                <a16:creationId xmlns:a16="http://schemas.microsoft.com/office/drawing/2014/main" id="{42152A75-1CD2-44EC-9374-C83D4604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zh-TW" smtClean="0"/>
              <a:pPr rtl="0"/>
              <a:t>36</a:t>
            </a:fld>
            <a:endParaRPr lang="zh-TW" altLang="en-US"/>
          </a:p>
        </p:txBody>
      </p:sp>
      <p:sp>
        <p:nvSpPr>
          <p:cNvPr id="17" name="文字版面配置區 16">
            <a:extLst>
              <a:ext uri="{FF2B5EF4-FFF2-40B4-BE49-F238E27FC236}">
                <a16:creationId xmlns:a16="http://schemas.microsoft.com/office/drawing/2014/main" id="{7AD1C6F6-003F-4DE2-A067-2D5C3C5A24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432649" y="645935"/>
            <a:ext cx="7400745" cy="664234"/>
          </a:xfrm>
        </p:spPr>
        <p:txBody>
          <a:bodyPr/>
          <a:lstStyle/>
          <a:p>
            <a:r>
              <a:rPr lang="en-US" altLang="zh-TW" sz="3200"/>
              <a:t>7.</a:t>
            </a:r>
            <a:r>
              <a:rPr lang="en-US" altLang="zh-TW" sz="2800"/>
              <a:t> </a:t>
            </a:r>
            <a:r>
              <a:rPr lang="en-US" altLang="zh-TW" sz="2800" err="1"/>
              <a:t>PowerBI</a:t>
            </a:r>
            <a:r>
              <a:rPr lang="en-US" altLang="zh-TW" sz="2800"/>
              <a:t> </a:t>
            </a:r>
            <a:r>
              <a:rPr lang="zh-TW" altLang="en-US" sz="2800"/>
              <a:t>接</a:t>
            </a:r>
            <a:r>
              <a:rPr lang="en-US" altLang="zh-TW" sz="2800"/>
              <a:t>API-POST</a:t>
            </a:r>
          </a:p>
        </p:txBody>
      </p:sp>
      <p:sp>
        <p:nvSpPr>
          <p:cNvPr id="7" name="文字版面配置區 16">
            <a:extLst>
              <a:ext uri="{FF2B5EF4-FFF2-40B4-BE49-F238E27FC236}">
                <a16:creationId xmlns:a16="http://schemas.microsoft.com/office/drawing/2014/main" id="{C46525EC-BA23-4530-90CD-FB27B9416FCE}"/>
              </a:ext>
            </a:extLst>
          </p:cNvPr>
          <p:cNvSpPr txBox="1">
            <a:spLocks/>
          </p:cNvSpPr>
          <p:nvPr/>
        </p:nvSpPr>
        <p:spPr>
          <a:xfrm>
            <a:off x="2572359" y="1536811"/>
            <a:ext cx="8781442" cy="38089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spc="150" baseline="0" dirty="0" smtClean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/>
              <a:t> </a:t>
            </a:r>
            <a:endParaRPr lang="en-US" altLang="zh-TW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2992C33-AE20-4D3A-8DFD-852980AF0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326" y="1420550"/>
            <a:ext cx="6690473" cy="483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168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投影片編號版面配置區 13">
            <a:extLst>
              <a:ext uri="{FF2B5EF4-FFF2-40B4-BE49-F238E27FC236}">
                <a16:creationId xmlns:a16="http://schemas.microsoft.com/office/drawing/2014/main" id="{42152A75-1CD2-44EC-9374-C83D4604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zh-TW" smtClean="0"/>
              <a:pPr rtl="0"/>
              <a:t>37</a:t>
            </a:fld>
            <a:endParaRPr lang="zh-TW" altLang="en-US"/>
          </a:p>
        </p:txBody>
      </p:sp>
      <p:sp>
        <p:nvSpPr>
          <p:cNvPr id="17" name="文字版面配置區 16">
            <a:extLst>
              <a:ext uri="{FF2B5EF4-FFF2-40B4-BE49-F238E27FC236}">
                <a16:creationId xmlns:a16="http://schemas.microsoft.com/office/drawing/2014/main" id="{7AD1C6F6-003F-4DE2-A067-2D5C3C5A24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432649" y="645935"/>
            <a:ext cx="7400745" cy="664234"/>
          </a:xfrm>
        </p:spPr>
        <p:txBody>
          <a:bodyPr/>
          <a:lstStyle/>
          <a:p>
            <a:r>
              <a:rPr lang="en-US" altLang="zh-TW" sz="3200"/>
              <a:t>7.</a:t>
            </a:r>
            <a:r>
              <a:rPr lang="en-US" altLang="zh-TW" sz="2800"/>
              <a:t> </a:t>
            </a:r>
            <a:r>
              <a:rPr lang="en-US" altLang="zh-TW" sz="2800" err="1"/>
              <a:t>PowerBI</a:t>
            </a:r>
            <a:r>
              <a:rPr lang="en-US" altLang="zh-TW" sz="2800"/>
              <a:t> </a:t>
            </a:r>
            <a:r>
              <a:rPr lang="zh-TW" altLang="en-US" sz="2800"/>
              <a:t>接</a:t>
            </a:r>
            <a:r>
              <a:rPr lang="en-US" altLang="zh-TW" sz="2800"/>
              <a:t>API-POST</a:t>
            </a:r>
          </a:p>
        </p:txBody>
      </p:sp>
      <p:sp>
        <p:nvSpPr>
          <p:cNvPr id="7" name="文字版面配置區 16">
            <a:extLst>
              <a:ext uri="{FF2B5EF4-FFF2-40B4-BE49-F238E27FC236}">
                <a16:creationId xmlns:a16="http://schemas.microsoft.com/office/drawing/2014/main" id="{C46525EC-BA23-4530-90CD-FB27B9416FCE}"/>
              </a:ext>
            </a:extLst>
          </p:cNvPr>
          <p:cNvSpPr txBox="1">
            <a:spLocks/>
          </p:cNvSpPr>
          <p:nvPr/>
        </p:nvSpPr>
        <p:spPr>
          <a:xfrm>
            <a:off x="2572359" y="1536811"/>
            <a:ext cx="8781442" cy="38089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spc="150" baseline="0" dirty="0" smtClean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/>
              <a:t> </a:t>
            </a:r>
            <a:endParaRPr lang="en-US" altLang="zh-TW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11F884EE-64A8-4429-9E4B-FA5078617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7049" y="1414702"/>
            <a:ext cx="6656625" cy="480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6304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投影片編號版面配置區 13">
            <a:extLst>
              <a:ext uri="{FF2B5EF4-FFF2-40B4-BE49-F238E27FC236}">
                <a16:creationId xmlns:a16="http://schemas.microsoft.com/office/drawing/2014/main" id="{42152A75-1CD2-44EC-9374-C83D4604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zh-TW" smtClean="0"/>
              <a:pPr rtl="0"/>
              <a:t>38</a:t>
            </a:fld>
            <a:endParaRPr lang="zh-TW" altLang="en-US"/>
          </a:p>
        </p:txBody>
      </p:sp>
      <p:sp>
        <p:nvSpPr>
          <p:cNvPr id="17" name="文字版面配置區 16">
            <a:extLst>
              <a:ext uri="{FF2B5EF4-FFF2-40B4-BE49-F238E27FC236}">
                <a16:creationId xmlns:a16="http://schemas.microsoft.com/office/drawing/2014/main" id="{7AD1C6F6-003F-4DE2-A067-2D5C3C5A24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432649" y="645935"/>
            <a:ext cx="7400745" cy="664234"/>
          </a:xfrm>
        </p:spPr>
        <p:txBody>
          <a:bodyPr/>
          <a:lstStyle/>
          <a:p>
            <a:r>
              <a:rPr lang="en-US" altLang="zh-TW" sz="2800"/>
              <a:t>8.</a:t>
            </a:r>
            <a:r>
              <a:rPr lang="zh-TW" altLang="en-US" sz="2800"/>
              <a:t>更新資料</a:t>
            </a:r>
          </a:p>
        </p:txBody>
      </p:sp>
      <p:sp>
        <p:nvSpPr>
          <p:cNvPr id="7" name="文字版面配置區 16">
            <a:extLst>
              <a:ext uri="{FF2B5EF4-FFF2-40B4-BE49-F238E27FC236}">
                <a16:creationId xmlns:a16="http://schemas.microsoft.com/office/drawing/2014/main" id="{C46525EC-BA23-4530-90CD-FB27B9416FCE}"/>
              </a:ext>
            </a:extLst>
          </p:cNvPr>
          <p:cNvSpPr txBox="1">
            <a:spLocks/>
          </p:cNvSpPr>
          <p:nvPr/>
        </p:nvSpPr>
        <p:spPr>
          <a:xfrm>
            <a:off x="2572359" y="1536811"/>
            <a:ext cx="8781442" cy="38089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spc="150" baseline="0" dirty="0" smtClean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/>
              <a:t> </a:t>
            </a:r>
            <a:r>
              <a:rPr lang="en-US" altLang="zh-TW"/>
              <a:t>-</a:t>
            </a:r>
            <a:r>
              <a:rPr lang="zh-TW" altLang="en-US"/>
              <a:t> 資料有更新或變更只需按重新整理</a:t>
            </a: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TW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25FA96F-B51F-4A8E-8EC8-D5983C222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8400" y="2400400"/>
            <a:ext cx="9628571" cy="1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764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投影片編號版面配置區 13">
            <a:extLst>
              <a:ext uri="{FF2B5EF4-FFF2-40B4-BE49-F238E27FC236}">
                <a16:creationId xmlns:a16="http://schemas.microsoft.com/office/drawing/2014/main" id="{42152A75-1CD2-44EC-9374-C83D4604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zh-TW" smtClean="0"/>
              <a:pPr rtl="0"/>
              <a:t>39</a:t>
            </a:fld>
            <a:endParaRPr lang="zh-TW" altLang="en-US"/>
          </a:p>
        </p:txBody>
      </p:sp>
      <p:sp>
        <p:nvSpPr>
          <p:cNvPr id="17" name="文字版面配置區 16">
            <a:extLst>
              <a:ext uri="{FF2B5EF4-FFF2-40B4-BE49-F238E27FC236}">
                <a16:creationId xmlns:a16="http://schemas.microsoft.com/office/drawing/2014/main" id="{7AD1C6F6-003F-4DE2-A067-2D5C3C5A24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432649" y="645935"/>
            <a:ext cx="7400745" cy="664234"/>
          </a:xfrm>
        </p:spPr>
        <p:txBody>
          <a:bodyPr/>
          <a:lstStyle/>
          <a:p>
            <a:r>
              <a:rPr lang="en-US" altLang="zh-TW" sz="2800"/>
              <a:t>8.</a:t>
            </a:r>
            <a:r>
              <a:rPr lang="zh-TW" altLang="en-US" sz="2800"/>
              <a:t>更新資料</a:t>
            </a:r>
          </a:p>
        </p:txBody>
      </p:sp>
      <p:sp>
        <p:nvSpPr>
          <p:cNvPr id="7" name="文字版面配置區 16">
            <a:extLst>
              <a:ext uri="{FF2B5EF4-FFF2-40B4-BE49-F238E27FC236}">
                <a16:creationId xmlns:a16="http://schemas.microsoft.com/office/drawing/2014/main" id="{C46525EC-BA23-4530-90CD-FB27B9416FCE}"/>
              </a:ext>
            </a:extLst>
          </p:cNvPr>
          <p:cNvSpPr txBox="1">
            <a:spLocks/>
          </p:cNvSpPr>
          <p:nvPr/>
        </p:nvSpPr>
        <p:spPr>
          <a:xfrm>
            <a:off x="2572359" y="1536811"/>
            <a:ext cx="8781442" cy="38089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spc="150" baseline="0" dirty="0" smtClean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/>
              <a:t> </a:t>
            </a:r>
            <a:r>
              <a:rPr lang="en-US" altLang="zh-TW"/>
              <a:t>-</a:t>
            </a:r>
            <a:r>
              <a:rPr lang="zh-TW" altLang="en-US"/>
              <a:t> </a:t>
            </a:r>
            <a:r>
              <a:rPr lang="en-US" altLang="zh-TW" err="1"/>
              <a:t>PowerBI</a:t>
            </a:r>
            <a:r>
              <a:rPr lang="zh-TW" altLang="en-US"/>
              <a:t>上傳至院內伺服器後可設定排成更新</a:t>
            </a: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/>
              <a:t>   </a:t>
            </a:r>
            <a:r>
              <a:rPr lang="en-US" altLang="zh-TW"/>
              <a:t>(User</a:t>
            </a:r>
            <a:r>
              <a:rPr lang="zh-TW" altLang="en-US"/>
              <a:t>只要應需求自動更新，不需每次都更新再重新上傳</a:t>
            </a:r>
            <a:r>
              <a:rPr lang="en-US" altLang="zh-TW"/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/>
              <a:t> </a:t>
            </a:r>
            <a:r>
              <a:rPr lang="en-US" altLang="zh-TW"/>
              <a:t>-</a:t>
            </a:r>
            <a:r>
              <a:rPr lang="zh-TW" altLang="en-US"/>
              <a:t> 找到相對應的檔案→右鍵→管理</a:t>
            </a:r>
            <a:endParaRPr lang="en-US" altLang="zh-TW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21653FD-17A7-4B11-A041-BEB4C79DE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5131" y="3150778"/>
            <a:ext cx="6523809" cy="34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028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投影片編號版面配置區 13">
            <a:extLst>
              <a:ext uri="{FF2B5EF4-FFF2-40B4-BE49-F238E27FC236}">
                <a16:creationId xmlns:a16="http://schemas.microsoft.com/office/drawing/2014/main" id="{42152A75-1CD2-44EC-9374-C83D4604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zh-TW" smtClean="0"/>
              <a:pPr rtl="0"/>
              <a:t>4</a:t>
            </a:fld>
            <a:endParaRPr lang="zh-TW" altLang="en-US"/>
          </a:p>
        </p:txBody>
      </p:sp>
      <p:sp>
        <p:nvSpPr>
          <p:cNvPr id="17" name="文字版面配置區 16">
            <a:extLst>
              <a:ext uri="{FF2B5EF4-FFF2-40B4-BE49-F238E27FC236}">
                <a16:creationId xmlns:a16="http://schemas.microsoft.com/office/drawing/2014/main" id="{7AD1C6F6-003F-4DE2-A067-2D5C3C5A24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432649" y="645935"/>
            <a:ext cx="7400745" cy="664234"/>
          </a:xfrm>
        </p:spPr>
        <p:txBody>
          <a:bodyPr/>
          <a:lstStyle/>
          <a:p>
            <a:r>
              <a:rPr lang="en-US" altLang="zh-TW" sz="2800"/>
              <a:t>1.</a:t>
            </a:r>
            <a:r>
              <a:rPr lang="zh-TW" altLang="en-US" sz="2800"/>
              <a:t>新增</a:t>
            </a:r>
            <a:r>
              <a:rPr lang="en-US" altLang="zh-TW" sz="2800"/>
              <a:t>Visual Studio </a:t>
            </a:r>
            <a:r>
              <a:rPr lang="zh-TW" altLang="en-US" sz="2800"/>
              <a:t>專案</a:t>
            </a:r>
          </a:p>
        </p:txBody>
      </p:sp>
      <p:pic>
        <p:nvPicPr>
          <p:cNvPr id="3" name="內容版面配置區 2">
            <a:extLst>
              <a:ext uri="{FF2B5EF4-FFF2-40B4-BE49-F238E27FC236}">
                <a16:creationId xmlns:a16="http://schemas.microsoft.com/office/drawing/2014/main" id="{188F7DBC-A100-43FB-AB3A-36C6B9C581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825750" y="1310953"/>
            <a:ext cx="7880350" cy="5233044"/>
          </a:xfrm>
        </p:spPr>
      </p:pic>
    </p:spTree>
    <p:extLst>
      <p:ext uri="{BB962C8B-B14F-4D97-AF65-F5344CB8AC3E}">
        <p14:creationId xmlns:p14="http://schemas.microsoft.com/office/powerpoint/2010/main" val="27021789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投影片編號版面配置區 13">
            <a:extLst>
              <a:ext uri="{FF2B5EF4-FFF2-40B4-BE49-F238E27FC236}">
                <a16:creationId xmlns:a16="http://schemas.microsoft.com/office/drawing/2014/main" id="{42152A75-1CD2-44EC-9374-C83D4604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zh-TW" smtClean="0"/>
              <a:pPr rtl="0"/>
              <a:t>40</a:t>
            </a:fld>
            <a:endParaRPr lang="zh-TW" altLang="en-US"/>
          </a:p>
        </p:txBody>
      </p:sp>
      <p:sp>
        <p:nvSpPr>
          <p:cNvPr id="17" name="文字版面配置區 16">
            <a:extLst>
              <a:ext uri="{FF2B5EF4-FFF2-40B4-BE49-F238E27FC236}">
                <a16:creationId xmlns:a16="http://schemas.microsoft.com/office/drawing/2014/main" id="{7AD1C6F6-003F-4DE2-A067-2D5C3C5A24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432649" y="645935"/>
            <a:ext cx="7400745" cy="664234"/>
          </a:xfrm>
        </p:spPr>
        <p:txBody>
          <a:bodyPr/>
          <a:lstStyle/>
          <a:p>
            <a:r>
              <a:rPr lang="en-US" altLang="zh-TW" sz="2800"/>
              <a:t>8.</a:t>
            </a:r>
            <a:r>
              <a:rPr lang="zh-TW" altLang="en-US" sz="2800"/>
              <a:t>更新資料</a:t>
            </a:r>
          </a:p>
        </p:txBody>
      </p:sp>
      <p:sp>
        <p:nvSpPr>
          <p:cNvPr id="7" name="文字版面配置區 16">
            <a:extLst>
              <a:ext uri="{FF2B5EF4-FFF2-40B4-BE49-F238E27FC236}">
                <a16:creationId xmlns:a16="http://schemas.microsoft.com/office/drawing/2014/main" id="{C46525EC-BA23-4530-90CD-FB27B9416FCE}"/>
              </a:ext>
            </a:extLst>
          </p:cNvPr>
          <p:cNvSpPr txBox="1">
            <a:spLocks/>
          </p:cNvSpPr>
          <p:nvPr/>
        </p:nvSpPr>
        <p:spPr>
          <a:xfrm>
            <a:off x="2572359" y="1536811"/>
            <a:ext cx="8781442" cy="38089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spc="150" baseline="0" dirty="0" smtClean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/>
              <a:t> </a:t>
            </a:r>
            <a:r>
              <a:rPr lang="en-US" altLang="zh-TW"/>
              <a:t>-</a:t>
            </a:r>
            <a:r>
              <a:rPr lang="zh-TW" altLang="en-US"/>
              <a:t>設定資料來源</a:t>
            </a:r>
            <a:endParaRPr lang="en-US" altLang="zh-TW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350E2FC-C693-4009-BDD1-2637C7440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764" y="415183"/>
            <a:ext cx="5220779" cy="594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0209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投影片編號版面配置區 13">
            <a:extLst>
              <a:ext uri="{FF2B5EF4-FFF2-40B4-BE49-F238E27FC236}">
                <a16:creationId xmlns:a16="http://schemas.microsoft.com/office/drawing/2014/main" id="{42152A75-1CD2-44EC-9374-C83D4604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zh-TW" smtClean="0"/>
              <a:pPr rtl="0"/>
              <a:t>41</a:t>
            </a:fld>
            <a:endParaRPr lang="zh-TW" altLang="en-US"/>
          </a:p>
        </p:txBody>
      </p:sp>
      <p:sp>
        <p:nvSpPr>
          <p:cNvPr id="17" name="文字版面配置區 16">
            <a:extLst>
              <a:ext uri="{FF2B5EF4-FFF2-40B4-BE49-F238E27FC236}">
                <a16:creationId xmlns:a16="http://schemas.microsoft.com/office/drawing/2014/main" id="{7AD1C6F6-003F-4DE2-A067-2D5C3C5A24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432649" y="645935"/>
            <a:ext cx="7400745" cy="664234"/>
          </a:xfrm>
        </p:spPr>
        <p:txBody>
          <a:bodyPr/>
          <a:lstStyle/>
          <a:p>
            <a:r>
              <a:rPr lang="en-US" altLang="zh-TW" sz="2800"/>
              <a:t>8.</a:t>
            </a:r>
            <a:r>
              <a:rPr lang="zh-TW" altLang="en-US" sz="2800"/>
              <a:t>更新資料</a:t>
            </a:r>
          </a:p>
        </p:txBody>
      </p:sp>
      <p:sp>
        <p:nvSpPr>
          <p:cNvPr id="7" name="文字版面配置區 16">
            <a:extLst>
              <a:ext uri="{FF2B5EF4-FFF2-40B4-BE49-F238E27FC236}">
                <a16:creationId xmlns:a16="http://schemas.microsoft.com/office/drawing/2014/main" id="{C46525EC-BA23-4530-90CD-FB27B9416FCE}"/>
              </a:ext>
            </a:extLst>
          </p:cNvPr>
          <p:cNvSpPr txBox="1">
            <a:spLocks/>
          </p:cNvSpPr>
          <p:nvPr/>
        </p:nvSpPr>
        <p:spPr>
          <a:xfrm>
            <a:off x="2572359" y="1536811"/>
            <a:ext cx="8781442" cy="38089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spc="150" baseline="0" dirty="0" smtClean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/>
              <a:t> </a:t>
            </a:r>
            <a:r>
              <a:rPr lang="en-US" altLang="zh-TW"/>
              <a:t>-</a:t>
            </a:r>
            <a:r>
              <a:rPr lang="zh-TW" altLang="en-US"/>
              <a:t>新增排程管理</a:t>
            </a:r>
            <a:endParaRPr lang="en-US" altLang="zh-TW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72F039D-7F1A-4D02-B6D3-CE303ADE9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5229" y="2500428"/>
            <a:ext cx="9228571" cy="1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237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投影片編號版面配置區 13">
            <a:extLst>
              <a:ext uri="{FF2B5EF4-FFF2-40B4-BE49-F238E27FC236}">
                <a16:creationId xmlns:a16="http://schemas.microsoft.com/office/drawing/2014/main" id="{42152A75-1CD2-44EC-9374-C83D4604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zh-TW" smtClean="0"/>
              <a:pPr rtl="0"/>
              <a:t>42</a:t>
            </a:fld>
            <a:endParaRPr lang="zh-TW" altLang="en-US"/>
          </a:p>
        </p:txBody>
      </p:sp>
      <p:sp>
        <p:nvSpPr>
          <p:cNvPr id="17" name="文字版面配置區 16">
            <a:extLst>
              <a:ext uri="{FF2B5EF4-FFF2-40B4-BE49-F238E27FC236}">
                <a16:creationId xmlns:a16="http://schemas.microsoft.com/office/drawing/2014/main" id="{7AD1C6F6-003F-4DE2-A067-2D5C3C5A24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432649" y="645935"/>
            <a:ext cx="7400745" cy="664234"/>
          </a:xfrm>
        </p:spPr>
        <p:txBody>
          <a:bodyPr/>
          <a:lstStyle/>
          <a:p>
            <a:r>
              <a:rPr lang="en-US" altLang="zh-TW" sz="2800"/>
              <a:t>8.</a:t>
            </a:r>
            <a:r>
              <a:rPr lang="zh-TW" altLang="en-US" sz="2800"/>
              <a:t>更新資料</a:t>
            </a:r>
          </a:p>
        </p:txBody>
      </p:sp>
      <p:sp>
        <p:nvSpPr>
          <p:cNvPr id="7" name="文字版面配置區 16">
            <a:extLst>
              <a:ext uri="{FF2B5EF4-FFF2-40B4-BE49-F238E27FC236}">
                <a16:creationId xmlns:a16="http://schemas.microsoft.com/office/drawing/2014/main" id="{C46525EC-BA23-4530-90CD-FB27B9416FCE}"/>
              </a:ext>
            </a:extLst>
          </p:cNvPr>
          <p:cNvSpPr txBox="1">
            <a:spLocks/>
          </p:cNvSpPr>
          <p:nvPr/>
        </p:nvSpPr>
        <p:spPr>
          <a:xfrm>
            <a:off x="2572359" y="1536811"/>
            <a:ext cx="8781442" cy="38089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spc="150" baseline="0" dirty="0" smtClean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/>
              <a:t> </a:t>
            </a:r>
            <a:r>
              <a:rPr lang="en-US" altLang="zh-TW"/>
              <a:t>-</a:t>
            </a:r>
            <a:r>
              <a:rPr lang="zh-TW" altLang="en-US"/>
              <a:t>新增排程管理</a:t>
            </a: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/>
              <a:t> </a:t>
            </a:r>
            <a:r>
              <a:rPr lang="en-US" altLang="zh-TW"/>
              <a:t>-</a:t>
            </a:r>
            <a:r>
              <a:rPr lang="zh-TW" altLang="en-US"/>
              <a:t>新增描述</a:t>
            </a: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/>
              <a:t> </a:t>
            </a:r>
            <a:r>
              <a:rPr lang="en-US" altLang="zh-TW"/>
              <a:t>-</a:t>
            </a:r>
            <a:r>
              <a:rPr lang="zh-TW" altLang="en-US"/>
              <a:t>編輯排程</a:t>
            </a:r>
            <a:endParaRPr lang="en-US" altLang="zh-TW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141D70D-89B0-4B64-AA6C-C0E7C03B0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2649" y="2895600"/>
            <a:ext cx="7610892" cy="267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4266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投影片編號版面配置區 13">
            <a:extLst>
              <a:ext uri="{FF2B5EF4-FFF2-40B4-BE49-F238E27FC236}">
                <a16:creationId xmlns:a16="http://schemas.microsoft.com/office/drawing/2014/main" id="{42152A75-1CD2-44EC-9374-C83D4604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zh-TW" smtClean="0"/>
              <a:pPr rtl="0"/>
              <a:t>43</a:t>
            </a:fld>
            <a:endParaRPr lang="zh-TW" altLang="en-US"/>
          </a:p>
        </p:txBody>
      </p:sp>
      <p:sp>
        <p:nvSpPr>
          <p:cNvPr id="17" name="文字版面配置區 16">
            <a:extLst>
              <a:ext uri="{FF2B5EF4-FFF2-40B4-BE49-F238E27FC236}">
                <a16:creationId xmlns:a16="http://schemas.microsoft.com/office/drawing/2014/main" id="{7AD1C6F6-003F-4DE2-A067-2D5C3C5A24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432649" y="645935"/>
            <a:ext cx="7400745" cy="664234"/>
          </a:xfrm>
        </p:spPr>
        <p:txBody>
          <a:bodyPr/>
          <a:lstStyle/>
          <a:p>
            <a:r>
              <a:rPr lang="en-US" altLang="zh-TW" sz="2800"/>
              <a:t>8.</a:t>
            </a:r>
            <a:r>
              <a:rPr lang="zh-TW" altLang="en-US" sz="2800"/>
              <a:t>更新資料</a:t>
            </a:r>
          </a:p>
        </p:txBody>
      </p:sp>
      <p:sp>
        <p:nvSpPr>
          <p:cNvPr id="7" name="文字版面配置區 16">
            <a:extLst>
              <a:ext uri="{FF2B5EF4-FFF2-40B4-BE49-F238E27FC236}">
                <a16:creationId xmlns:a16="http://schemas.microsoft.com/office/drawing/2014/main" id="{C46525EC-BA23-4530-90CD-FB27B9416FCE}"/>
              </a:ext>
            </a:extLst>
          </p:cNvPr>
          <p:cNvSpPr txBox="1">
            <a:spLocks/>
          </p:cNvSpPr>
          <p:nvPr/>
        </p:nvSpPr>
        <p:spPr>
          <a:xfrm>
            <a:off x="2572359" y="1536811"/>
            <a:ext cx="8781442" cy="38089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spc="150" baseline="0" dirty="0" smtClean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/>
              <a:t> </a:t>
            </a:r>
            <a:r>
              <a:rPr lang="en-US" altLang="zh-TW"/>
              <a:t>-</a:t>
            </a:r>
            <a:r>
              <a:rPr lang="zh-TW" altLang="en-US"/>
              <a:t>新增排程管理</a:t>
            </a: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/>
              <a:t> </a:t>
            </a:r>
            <a:r>
              <a:rPr lang="en-US" altLang="zh-TW"/>
              <a:t>-</a:t>
            </a:r>
            <a:r>
              <a:rPr lang="zh-TW" altLang="en-US"/>
              <a:t>新增描述</a:t>
            </a: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/>
              <a:t> </a:t>
            </a:r>
            <a:r>
              <a:rPr lang="en-US" altLang="zh-TW"/>
              <a:t>-</a:t>
            </a:r>
            <a:r>
              <a:rPr lang="zh-TW" altLang="en-US"/>
              <a:t>編輯排程</a:t>
            </a:r>
            <a:endParaRPr lang="en-US" altLang="zh-TW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/>
              <a:t> -</a:t>
            </a:r>
            <a:r>
              <a:rPr lang="zh-TW" altLang="en-US"/>
              <a:t>設定更新時間</a:t>
            </a:r>
            <a:endParaRPr lang="en-US" altLang="zh-TW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CED33DD-88A5-495C-A899-D7DC1CCDB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7857" y="553524"/>
            <a:ext cx="4637372" cy="575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143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CCAEE93-8585-46D4-A7EC-F184E317C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200" y="1615736"/>
            <a:ext cx="4179570" cy="1524735"/>
          </a:xfrm>
        </p:spPr>
        <p:txBody>
          <a:bodyPr rtlCol="0"/>
          <a:lstStyle/>
          <a:p>
            <a:pPr rtl="0"/>
            <a:r>
              <a:rPr lang="zh-TW" altLang="en-US"/>
              <a:t>感謝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AFFC60-19C3-4901-93F7-7AAF4C09F8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 rtlCol="0">
            <a:normAutofit/>
          </a:bodyPr>
          <a:lstStyle/>
          <a:p>
            <a:pPr rtl="0"/>
            <a:r>
              <a:rPr lang="en-US" altLang="zh-TW"/>
              <a:t>YU</a:t>
            </a:r>
            <a:r>
              <a:rPr lang="zh-TW" altLang="en-US"/>
              <a:t> </a:t>
            </a:r>
            <a:r>
              <a:rPr lang="en-US" altLang="zh-TW"/>
              <a:t>–TE</a:t>
            </a:r>
            <a:r>
              <a:rPr lang="zh-TW" altLang="en-US"/>
              <a:t> </a:t>
            </a:r>
            <a:r>
              <a:rPr lang="en-US" altLang="zh-TW"/>
              <a:t>CHUAN</a:t>
            </a:r>
          </a:p>
          <a:p>
            <a:pPr rtl="0"/>
            <a:r>
              <a:rPr lang="en-US" altLang="zh-TW" b="0" i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(02)2543-3535 #2427#207</a:t>
            </a:r>
            <a:endParaRPr lang="zh-TW" altLang="en-US"/>
          </a:p>
          <a:p>
            <a:pPr rtl="0"/>
            <a:r>
              <a:rPr lang="en-US" altLang="zh-TW"/>
              <a:t>and30106y.c073@mmh.org.tw</a:t>
            </a: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EDCFF82-B70F-4971-9182-7C3AEA3CF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zh-TW" smtClean="0"/>
              <a:pPr rtl="0"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6493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投影片編號版面配置區 13">
            <a:extLst>
              <a:ext uri="{FF2B5EF4-FFF2-40B4-BE49-F238E27FC236}">
                <a16:creationId xmlns:a16="http://schemas.microsoft.com/office/drawing/2014/main" id="{42152A75-1CD2-44EC-9374-C83D4604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zh-TW" smtClean="0"/>
              <a:pPr rtl="0"/>
              <a:t>5</a:t>
            </a:fld>
            <a:endParaRPr lang="zh-TW" altLang="en-US"/>
          </a:p>
        </p:txBody>
      </p:sp>
      <p:sp>
        <p:nvSpPr>
          <p:cNvPr id="17" name="文字版面配置區 16">
            <a:extLst>
              <a:ext uri="{FF2B5EF4-FFF2-40B4-BE49-F238E27FC236}">
                <a16:creationId xmlns:a16="http://schemas.microsoft.com/office/drawing/2014/main" id="{7AD1C6F6-003F-4DE2-A067-2D5C3C5A24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432649" y="645935"/>
            <a:ext cx="7400745" cy="664234"/>
          </a:xfrm>
        </p:spPr>
        <p:txBody>
          <a:bodyPr/>
          <a:lstStyle/>
          <a:p>
            <a:r>
              <a:rPr lang="en-US" altLang="zh-TW" sz="2800"/>
              <a:t>1.</a:t>
            </a:r>
            <a:r>
              <a:rPr lang="zh-TW" altLang="en-US" sz="2800"/>
              <a:t>新增</a:t>
            </a:r>
            <a:r>
              <a:rPr lang="en-US" altLang="zh-TW" sz="2800"/>
              <a:t>Visual Studio </a:t>
            </a:r>
            <a:r>
              <a:rPr lang="zh-TW" altLang="en-US" sz="2800"/>
              <a:t>專案</a:t>
            </a:r>
          </a:p>
        </p:txBody>
      </p:sp>
      <p:pic>
        <p:nvPicPr>
          <p:cNvPr id="3" name="內容版面配置區 2">
            <a:extLst>
              <a:ext uri="{FF2B5EF4-FFF2-40B4-BE49-F238E27FC236}">
                <a16:creationId xmlns:a16="http://schemas.microsoft.com/office/drawing/2014/main" id="{6642FCB6-3EF0-48C9-B394-EA00E46EE42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990412" y="1309688"/>
            <a:ext cx="7551026" cy="5235575"/>
          </a:xfrm>
        </p:spPr>
      </p:pic>
    </p:spTree>
    <p:extLst>
      <p:ext uri="{BB962C8B-B14F-4D97-AF65-F5344CB8AC3E}">
        <p14:creationId xmlns:p14="http://schemas.microsoft.com/office/powerpoint/2010/main" val="2925857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投影片編號版面配置區 13">
            <a:extLst>
              <a:ext uri="{FF2B5EF4-FFF2-40B4-BE49-F238E27FC236}">
                <a16:creationId xmlns:a16="http://schemas.microsoft.com/office/drawing/2014/main" id="{42152A75-1CD2-44EC-9374-C83D4604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zh-TW" smtClean="0"/>
              <a:pPr rtl="0"/>
              <a:t>6</a:t>
            </a:fld>
            <a:endParaRPr lang="zh-TW" altLang="en-US"/>
          </a:p>
        </p:txBody>
      </p:sp>
      <p:sp>
        <p:nvSpPr>
          <p:cNvPr id="17" name="文字版面配置區 16">
            <a:extLst>
              <a:ext uri="{FF2B5EF4-FFF2-40B4-BE49-F238E27FC236}">
                <a16:creationId xmlns:a16="http://schemas.microsoft.com/office/drawing/2014/main" id="{7AD1C6F6-003F-4DE2-A067-2D5C3C5A24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432649" y="645935"/>
            <a:ext cx="7400745" cy="664234"/>
          </a:xfrm>
        </p:spPr>
        <p:txBody>
          <a:bodyPr/>
          <a:lstStyle/>
          <a:p>
            <a:r>
              <a:rPr lang="en-US" altLang="zh-TW" sz="2800"/>
              <a:t>2.</a:t>
            </a:r>
            <a:r>
              <a:rPr lang="zh-TW" altLang="en-US" sz="2800"/>
              <a:t>引用、新增檔案</a:t>
            </a:r>
          </a:p>
        </p:txBody>
      </p:sp>
      <p:pic>
        <p:nvPicPr>
          <p:cNvPr id="3" name="內容版面配置區 2">
            <a:extLst>
              <a:ext uri="{FF2B5EF4-FFF2-40B4-BE49-F238E27FC236}">
                <a16:creationId xmlns:a16="http://schemas.microsoft.com/office/drawing/2014/main" id="{B1B76393-4D83-4BDC-8DDA-653A671CB4A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21879" y="1337373"/>
            <a:ext cx="4738993" cy="5018978"/>
          </a:xfrm>
        </p:spPr>
      </p:pic>
    </p:spTree>
    <p:extLst>
      <p:ext uri="{BB962C8B-B14F-4D97-AF65-F5344CB8AC3E}">
        <p14:creationId xmlns:p14="http://schemas.microsoft.com/office/powerpoint/2010/main" val="3270987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投影片編號版面配置區 13">
            <a:extLst>
              <a:ext uri="{FF2B5EF4-FFF2-40B4-BE49-F238E27FC236}">
                <a16:creationId xmlns:a16="http://schemas.microsoft.com/office/drawing/2014/main" id="{42152A75-1CD2-44EC-9374-C83D4604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zh-TW" smtClean="0"/>
              <a:pPr rtl="0"/>
              <a:t>7</a:t>
            </a:fld>
            <a:endParaRPr lang="zh-TW" altLang="en-US"/>
          </a:p>
        </p:txBody>
      </p:sp>
      <p:sp>
        <p:nvSpPr>
          <p:cNvPr id="17" name="文字版面配置區 16">
            <a:extLst>
              <a:ext uri="{FF2B5EF4-FFF2-40B4-BE49-F238E27FC236}">
                <a16:creationId xmlns:a16="http://schemas.microsoft.com/office/drawing/2014/main" id="{7AD1C6F6-003F-4DE2-A067-2D5C3C5A24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432649" y="645935"/>
            <a:ext cx="7400745" cy="664234"/>
          </a:xfrm>
        </p:spPr>
        <p:txBody>
          <a:bodyPr/>
          <a:lstStyle/>
          <a:p>
            <a:r>
              <a:rPr lang="en-US" altLang="zh-TW" sz="2800"/>
              <a:t>2.</a:t>
            </a:r>
            <a:r>
              <a:rPr lang="zh-TW" altLang="en-US" sz="2800"/>
              <a:t>引用、新增檔案</a:t>
            </a: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481E5646-8F57-425E-999D-1C5C70DE319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016959" y="1573434"/>
            <a:ext cx="3108408" cy="4990871"/>
          </a:xfrm>
        </p:spPr>
      </p:pic>
      <p:sp>
        <p:nvSpPr>
          <p:cNvPr id="7" name="文字版面配置區 16">
            <a:extLst>
              <a:ext uri="{FF2B5EF4-FFF2-40B4-BE49-F238E27FC236}">
                <a16:creationId xmlns:a16="http://schemas.microsoft.com/office/drawing/2014/main" id="{C46525EC-BA23-4530-90CD-FB27B9416FCE}"/>
              </a:ext>
            </a:extLst>
          </p:cNvPr>
          <p:cNvSpPr txBox="1">
            <a:spLocks/>
          </p:cNvSpPr>
          <p:nvPr/>
        </p:nvSpPr>
        <p:spPr>
          <a:xfrm>
            <a:off x="2742067" y="1204735"/>
            <a:ext cx="7400745" cy="5132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spc="150" baseline="0" dirty="0" smtClean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/>
              <a:t>2-1</a:t>
            </a:r>
            <a:r>
              <a:rPr lang="zh-TW" altLang="en-US"/>
              <a:t> 引用</a:t>
            </a:r>
            <a:r>
              <a:rPr lang="en-US" altLang="zh-TW"/>
              <a:t>MMHCON</a:t>
            </a:r>
            <a:endParaRPr lang="zh-TW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3E56CA3-B21A-447C-AEB5-7A1246B4C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067" y="1825104"/>
            <a:ext cx="6495762" cy="448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2856D49-6CF7-45C9-8EB2-2E3D268E8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32" y="1798341"/>
            <a:ext cx="8346345" cy="470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02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投影片編號版面配置區 13">
            <a:extLst>
              <a:ext uri="{FF2B5EF4-FFF2-40B4-BE49-F238E27FC236}">
                <a16:creationId xmlns:a16="http://schemas.microsoft.com/office/drawing/2014/main" id="{42152A75-1CD2-44EC-9374-C83D4604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zh-TW" smtClean="0"/>
              <a:pPr rtl="0"/>
              <a:t>8</a:t>
            </a:fld>
            <a:endParaRPr lang="zh-TW" altLang="en-US"/>
          </a:p>
        </p:txBody>
      </p:sp>
      <p:sp>
        <p:nvSpPr>
          <p:cNvPr id="17" name="文字版面配置區 16">
            <a:extLst>
              <a:ext uri="{FF2B5EF4-FFF2-40B4-BE49-F238E27FC236}">
                <a16:creationId xmlns:a16="http://schemas.microsoft.com/office/drawing/2014/main" id="{7AD1C6F6-003F-4DE2-A067-2D5C3C5A24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432649" y="645935"/>
            <a:ext cx="7400745" cy="664234"/>
          </a:xfrm>
        </p:spPr>
        <p:txBody>
          <a:bodyPr/>
          <a:lstStyle/>
          <a:p>
            <a:r>
              <a:rPr lang="en-US" altLang="zh-TW" sz="2800"/>
              <a:t>2.</a:t>
            </a:r>
            <a:r>
              <a:rPr lang="zh-TW" altLang="en-US" sz="2800"/>
              <a:t>引用、新增檔案</a:t>
            </a:r>
          </a:p>
        </p:txBody>
      </p:sp>
      <p:sp>
        <p:nvSpPr>
          <p:cNvPr id="7" name="文字版面配置區 16">
            <a:extLst>
              <a:ext uri="{FF2B5EF4-FFF2-40B4-BE49-F238E27FC236}">
                <a16:creationId xmlns:a16="http://schemas.microsoft.com/office/drawing/2014/main" id="{C46525EC-BA23-4530-90CD-FB27B9416FCE}"/>
              </a:ext>
            </a:extLst>
          </p:cNvPr>
          <p:cNvSpPr txBox="1">
            <a:spLocks/>
          </p:cNvSpPr>
          <p:nvPr/>
        </p:nvSpPr>
        <p:spPr>
          <a:xfrm>
            <a:off x="2741640" y="1890535"/>
            <a:ext cx="7400745" cy="15384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spc="150" baseline="0" dirty="0" smtClean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zh-TW"/>
              <a:t>2-2</a:t>
            </a:r>
            <a:r>
              <a:rPr lang="zh-TW" altLang="en-US"/>
              <a:t> 主要控制元件</a:t>
            </a:r>
            <a:endParaRPr lang="en-US" altLang="zh-TW"/>
          </a:p>
          <a:p>
            <a:pPr>
              <a:spcBef>
                <a:spcPts val="0"/>
              </a:spcBef>
            </a:pPr>
            <a:endParaRPr lang="en-US" altLang="zh-TW"/>
          </a:p>
          <a:p>
            <a:pPr>
              <a:spcBef>
                <a:spcPts val="0"/>
              </a:spcBef>
            </a:pPr>
            <a:r>
              <a:rPr lang="zh-TW" altLang="en-US"/>
              <a:t> </a:t>
            </a:r>
            <a:r>
              <a:rPr lang="en-US" altLang="zh-TW"/>
              <a:t>-</a:t>
            </a:r>
            <a:r>
              <a:rPr lang="zh-TW" altLang="en-US"/>
              <a:t>專案自動建立格式</a:t>
            </a:r>
            <a:endParaRPr lang="en-US" altLang="zh-TW"/>
          </a:p>
          <a:p>
            <a:pPr>
              <a:spcBef>
                <a:spcPts val="0"/>
              </a:spcBef>
            </a:pPr>
            <a:endParaRPr lang="en-US" altLang="zh-TW"/>
          </a:p>
          <a:p>
            <a:pPr>
              <a:spcBef>
                <a:spcPts val="0"/>
              </a:spcBef>
            </a:pPr>
            <a:r>
              <a:rPr lang="zh-TW" altLang="en-US"/>
              <a:t> </a:t>
            </a:r>
            <a:r>
              <a:rPr lang="en-US" altLang="zh-TW"/>
              <a:t>-</a:t>
            </a:r>
            <a:r>
              <a:rPr lang="zh-TW" altLang="en-US"/>
              <a:t>主要控制項在</a:t>
            </a:r>
            <a:r>
              <a:rPr lang="en-US" altLang="zh-TW"/>
              <a:t>”</a:t>
            </a:r>
            <a:r>
              <a:rPr lang="en-US" altLang="zh-TW" err="1"/>
              <a:t>ValuesController</a:t>
            </a:r>
            <a:r>
              <a:rPr lang="en-US" altLang="zh-TW"/>
              <a:t>”</a:t>
            </a:r>
          </a:p>
          <a:p>
            <a:pPr>
              <a:spcBef>
                <a:spcPts val="0"/>
              </a:spcBef>
            </a:pPr>
            <a:endParaRPr lang="en-US" altLang="zh-TW"/>
          </a:p>
          <a:p>
            <a:pPr>
              <a:spcBef>
                <a:spcPts val="0"/>
              </a:spcBef>
            </a:pPr>
            <a:r>
              <a:rPr lang="en-US" altLang="zh-TW"/>
              <a:t> -</a:t>
            </a:r>
            <a:r>
              <a:rPr lang="zh-TW" altLang="en-US"/>
              <a:t>修改名稱只能修改前半部</a:t>
            </a:r>
            <a:endParaRPr lang="en-US" altLang="zh-TW"/>
          </a:p>
          <a:p>
            <a:pPr>
              <a:spcBef>
                <a:spcPts val="0"/>
              </a:spcBef>
            </a:pPr>
            <a:endParaRPr lang="en-US" altLang="zh-TW"/>
          </a:p>
          <a:p>
            <a:pPr>
              <a:spcBef>
                <a:spcPts val="0"/>
              </a:spcBef>
            </a:pPr>
            <a:r>
              <a:rPr lang="zh-TW" altLang="en-US"/>
              <a:t> </a:t>
            </a:r>
            <a:r>
              <a:rPr lang="en-US" altLang="zh-TW"/>
              <a:t>-</a:t>
            </a:r>
            <a:r>
              <a:rPr lang="zh-TW" altLang="en-US"/>
              <a:t>需保留</a:t>
            </a:r>
            <a:r>
              <a:rPr lang="en-US" altLang="zh-TW"/>
              <a:t>”Controller”</a:t>
            </a:r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643C3E76-667B-41C2-A6C4-E77FDEF2E5B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486533" y="387927"/>
            <a:ext cx="3613905" cy="5968423"/>
          </a:xfr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61367BAB-A165-4A90-A3CA-A69A800928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6533" y="387927"/>
            <a:ext cx="3584953" cy="593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3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投影片編號版面配置區 13">
            <a:extLst>
              <a:ext uri="{FF2B5EF4-FFF2-40B4-BE49-F238E27FC236}">
                <a16:creationId xmlns:a16="http://schemas.microsoft.com/office/drawing/2014/main" id="{42152A75-1CD2-44EC-9374-C83D4604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zh-TW" smtClean="0"/>
              <a:pPr rtl="0"/>
              <a:t>9</a:t>
            </a:fld>
            <a:endParaRPr lang="zh-TW" altLang="en-US"/>
          </a:p>
        </p:txBody>
      </p:sp>
      <p:sp>
        <p:nvSpPr>
          <p:cNvPr id="17" name="文字版面配置區 16">
            <a:extLst>
              <a:ext uri="{FF2B5EF4-FFF2-40B4-BE49-F238E27FC236}">
                <a16:creationId xmlns:a16="http://schemas.microsoft.com/office/drawing/2014/main" id="{7AD1C6F6-003F-4DE2-A067-2D5C3C5A24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432649" y="645935"/>
            <a:ext cx="7400745" cy="664234"/>
          </a:xfrm>
        </p:spPr>
        <p:txBody>
          <a:bodyPr/>
          <a:lstStyle/>
          <a:p>
            <a:r>
              <a:rPr lang="en-US" altLang="zh-TW" sz="2800"/>
              <a:t>2.</a:t>
            </a:r>
            <a:r>
              <a:rPr lang="zh-TW" altLang="en-US" sz="2800"/>
              <a:t>引用、新增檔案</a:t>
            </a:r>
          </a:p>
        </p:txBody>
      </p:sp>
      <p:sp>
        <p:nvSpPr>
          <p:cNvPr id="7" name="文字版面配置區 16">
            <a:extLst>
              <a:ext uri="{FF2B5EF4-FFF2-40B4-BE49-F238E27FC236}">
                <a16:creationId xmlns:a16="http://schemas.microsoft.com/office/drawing/2014/main" id="{C46525EC-BA23-4530-90CD-FB27B9416FCE}"/>
              </a:ext>
            </a:extLst>
          </p:cNvPr>
          <p:cNvSpPr txBox="1">
            <a:spLocks/>
          </p:cNvSpPr>
          <p:nvPr/>
        </p:nvSpPr>
        <p:spPr>
          <a:xfrm>
            <a:off x="2797484" y="1598771"/>
            <a:ext cx="4148261" cy="17572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spc="150" baseline="0" dirty="0" smtClean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/>
              <a:t>2-3</a:t>
            </a:r>
            <a:r>
              <a:rPr lang="zh-TW" altLang="en-US"/>
              <a:t> 輸入、輸出</a:t>
            </a:r>
            <a:r>
              <a:rPr lang="en-US" altLang="zh-TW"/>
              <a:t>Json</a:t>
            </a:r>
          </a:p>
          <a:p>
            <a:r>
              <a:rPr lang="zh-TW" altLang="en-US"/>
              <a:t> </a:t>
            </a:r>
            <a:r>
              <a:rPr lang="en-US" altLang="zh-TW"/>
              <a:t>-</a:t>
            </a:r>
            <a:r>
              <a:rPr lang="zh-TW" altLang="en-US"/>
              <a:t>範例</a:t>
            </a:r>
            <a:r>
              <a:rPr lang="en-US" altLang="zh-TW"/>
              <a:t>API</a:t>
            </a:r>
            <a:r>
              <a:rPr lang="zh-TW" altLang="en-US"/>
              <a:t>以</a:t>
            </a:r>
            <a:r>
              <a:rPr lang="en-US" altLang="zh-TW"/>
              <a:t>Json</a:t>
            </a:r>
            <a:r>
              <a:rPr lang="zh-TW" altLang="en-US"/>
              <a:t>形式</a:t>
            </a:r>
            <a:r>
              <a:rPr lang="en-US" altLang="zh-TW"/>
              <a:t>IO</a:t>
            </a:r>
          </a:p>
          <a:p>
            <a:r>
              <a:rPr lang="en-US" altLang="zh-TW"/>
              <a:t> -</a:t>
            </a:r>
            <a:r>
              <a:rPr lang="zh-TW" altLang="en-US"/>
              <a:t>新增</a:t>
            </a:r>
            <a:r>
              <a:rPr lang="en-US" altLang="zh-TW"/>
              <a:t>class</a:t>
            </a:r>
            <a:r>
              <a:rPr lang="zh-TW" altLang="en-US"/>
              <a:t>於</a:t>
            </a:r>
            <a:r>
              <a:rPr lang="en-US" altLang="zh-TW"/>
              <a:t>Models</a:t>
            </a:r>
            <a:r>
              <a:rPr lang="zh-TW" altLang="en-US"/>
              <a:t>資料夾</a:t>
            </a:r>
            <a:endParaRPr lang="en-US" altLang="zh-TW"/>
          </a:p>
          <a:p>
            <a:r>
              <a:rPr lang="zh-TW" altLang="en-US"/>
              <a:t> </a:t>
            </a:r>
            <a:r>
              <a:rPr lang="en-US" altLang="zh-TW"/>
              <a:t>-</a:t>
            </a:r>
            <a:r>
              <a:rPr lang="zh-TW" altLang="en-US"/>
              <a:t>新增後回到</a:t>
            </a:r>
            <a:r>
              <a:rPr lang="en-US" altLang="zh-TW"/>
              <a:t>Controller</a:t>
            </a:r>
            <a:r>
              <a:rPr lang="zh-TW" altLang="en-US"/>
              <a:t>引用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8B62AE43-7FD5-42A9-B7D8-ABED33BCF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4775" y="3767822"/>
            <a:ext cx="8193641" cy="2328178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43F76480-89AA-42EE-A5BF-18E5AADCA7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3191" y="251344"/>
            <a:ext cx="3688644" cy="5226279"/>
          </a:xfrm>
          <a:prstGeom prst="rect">
            <a:avLst/>
          </a:prstGeom>
        </p:spPr>
      </p:pic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55AEBA45-358D-42B9-9E4A-6E158E0371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7363191" y="251344"/>
            <a:ext cx="3692736" cy="6355311"/>
          </a:xfrm>
        </p:spPr>
      </p:pic>
    </p:spTree>
    <p:extLst>
      <p:ext uri="{BB962C8B-B14F-4D97-AF65-F5344CB8AC3E}">
        <p14:creationId xmlns:p14="http://schemas.microsoft.com/office/powerpoint/2010/main" val="201951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單線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3328869_TF22318419_Win32" id="{484791FE-B89A-4873-A14B-ACF71875DAAB}" vid="{F8EC1E10-9DF0-490B-83D2-9448824E282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446390-8521-40A2-A462-EA068123BE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BA3906-9696-4247-AC0D-DD5C26B2A70A}">
  <ds:schemaRefs>
    <ds:schemaRef ds:uri="230e9df3-be65-4c73-a93b-d1236ebd677e"/>
    <ds:schemaRef ds:uri="71af3243-3dd4-4a8d-8c0d-dd76da1f02a5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01E84A1C-2814-43A7-9448-348326113A45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極簡風銷售宣傳</Template>
  <Application>Microsoft Office PowerPoint</Application>
  <PresentationFormat>Widescreen</PresentationFormat>
  <Slides>44</Slides>
  <Notes>43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單線</vt:lpstr>
      <vt:lpstr>WebAPI &amp; POWERBI接收資料</vt:lpstr>
      <vt:lpstr>大綱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感謝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WebAPI接資料庫 &amp; POWERBI接收資料</dc:title>
  <dc:creator>游德銓</dc:creator>
  <cp:revision>1</cp:revision>
  <dcterms:created xsi:type="dcterms:W3CDTF">2021-12-06T06:34:44Z</dcterms:created>
  <dcterms:modified xsi:type="dcterms:W3CDTF">2021-12-09T01:27:26Z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