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  <p:sldMasterId id="2147483792" r:id="rId2"/>
    <p:sldMasterId id="2147483811" r:id="rId3"/>
    <p:sldMasterId id="2147483820" r:id="rId4"/>
    <p:sldMasterId id="2147483838" r:id="rId5"/>
    <p:sldMasterId id="2147483895" r:id="rId6"/>
    <p:sldMasterId id="2147483907" r:id="rId7"/>
    <p:sldMasterId id="2147484060" r:id="rId8"/>
    <p:sldMasterId id="2147484098" r:id="rId9"/>
    <p:sldMasterId id="2147484104" r:id="rId10"/>
    <p:sldMasterId id="2147484122" r:id="rId11"/>
  </p:sldMasterIdLst>
  <p:notesMasterIdLst>
    <p:notesMasterId r:id="rId128"/>
  </p:notesMasterIdLst>
  <p:sldIdLst>
    <p:sldId id="698" r:id="rId12"/>
    <p:sldId id="1146" r:id="rId13"/>
    <p:sldId id="1072" r:id="rId14"/>
    <p:sldId id="1073" r:id="rId15"/>
    <p:sldId id="1074" r:id="rId16"/>
    <p:sldId id="1075" r:id="rId17"/>
    <p:sldId id="1149" r:id="rId18"/>
    <p:sldId id="1148" r:id="rId19"/>
    <p:sldId id="1147" r:id="rId20"/>
    <p:sldId id="1084" r:id="rId21"/>
    <p:sldId id="1087" r:id="rId22"/>
    <p:sldId id="1088" r:id="rId23"/>
    <p:sldId id="1089" r:id="rId24"/>
    <p:sldId id="1086" r:id="rId25"/>
    <p:sldId id="1090" r:id="rId26"/>
    <p:sldId id="1092" r:id="rId27"/>
    <p:sldId id="1091" r:id="rId28"/>
    <p:sldId id="1093" r:id="rId29"/>
    <p:sldId id="1094" r:id="rId30"/>
    <p:sldId id="1095" r:id="rId31"/>
    <p:sldId id="1096" r:id="rId32"/>
    <p:sldId id="1097" r:id="rId33"/>
    <p:sldId id="1098" r:id="rId34"/>
    <p:sldId id="1099" r:id="rId35"/>
    <p:sldId id="1100" r:id="rId36"/>
    <p:sldId id="1101" r:id="rId37"/>
    <p:sldId id="1102" r:id="rId38"/>
    <p:sldId id="1103" r:id="rId39"/>
    <p:sldId id="1107" r:id="rId40"/>
    <p:sldId id="1105" r:id="rId41"/>
    <p:sldId id="1106" r:id="rId42"/>
    <p:sldId id="1163" r:id="rId43"/>
    <p:sldId id="1108" r:id="rId44"/>
    <p:sldId id="1109" r:id="rId45"/>
    <p:sldId id="1164" r:id="rId46"/>
    <p:sldId id="1110" r:id="rId47"/>
    <p:sldId id="1111" r:id="rId48"/>
    <p:sldId id="1112" r:id="rId49"/>
    <p:sldId id="1113" r:id="rId50"/>
    <p:sldId id="1114" r:id="rId51"/>
    <p:sldId id="1115" r:id="rId52"/>
    <p:sldId id="1116" r:id="rId53"/>
    <p:sldId id="1117" r:id="rId54"/>
    <p:sldId id="1118" r:id="rId55"/>
    <p:sldId id="1119" r:id="rId56"/>
    <p:sldId id="1120" r:id="rId57"/>
    <p:sldId id="1121" r:id="rId58"/>
    <p:sldId id="1122" r:id="rId59"/>
    <p:sldId id="1123" r:id="rId60"/>
    <p:sldId id="1124" r:id="rId61"/>
    <p:sldId id="1125" r:id="rId62"/>
    <p:sldId id="1126" r:id="rId63"/>
    <p:sldId id="1127" r:id="rId64"/>
    <p:sldId id="1129" r:id="rId65"/>
    <p:sldId id="1128" r:id="rId66"/>
    <p:sldId id="1130" r:id="rId67"/>
    <p:sldId id="1131" r:id="rId68"/>
    <p:sldId id="1132" r:id="rId69"/>
    <p:sldId id="1133" r:id="rId70"/>
    <p:sldId id="1134" r:id="rId71"/>
    <p:sldId id="1135" r:id="rId72"/>
    <p:sldId id="1136" r:id="rId73"/>
    <p:sldId id="1137" r:id="rId74"/>
    <p:sldId id="1138" r:id="rId75"/>
    <p:sldId id="1139" r:id="rId76"/>
    <p:sldId id="1176" r:id="rId77"/>
    <p:sldId id="1140" r:id="rId78"/>
    <p:sldId id="1141" r:id="rId79"/>
    <p:sldId id="1142" r:id="rId80"/>
    <p:sldId id="1143" r:id="rId81"/>
    <p:sldId id="1144" r:id="rId82"/>
    <p:sldId id="1145" r:id="rId83"/>
    <p:sldId id="1182" r:id="rId84"/>
    <p:sldId id="1162" r:id="rId85"/>
    <p:sldId id="1156" r:id="rId86"/>
    <p:sldId id="1165" r:id="rId87"/>
    <p:sldId id="1183" r:id="rId88"/>
    <p:sldId id="1181" r:id="rId89"/>
    <p:sldId id="1150" r:id="rId90"/>
    <p:sldId id="1151" r:id="rId91"/>
    <p:sldId id="1185" r:id="rId92"/>
    <p:sldId id="1184" r:id="rId93"/>
    <p:sldId id="1186" r:id="rId94"/>
    <p:sldId id="1195" r:id="rId95"/>
    <p:sldId id="1196" r:id="rId96"/>
    <p:sldId id="1197" r:id="rId97"/>
    <p:sldId id="1198" r:id="rId98"/>
    <p:sldId id="1166" r:id="rId99"/>
    <p:sldId id="1152" r:id="rId100"/>
    <p:sldId id="1154" r:id="rId101"/>
    <p:sldId id="1155" r:id="rId102"/>
    <p:sldId id="1153" r:id="rId103"/>
    <p:sldId id="1157" r:id="rId104"/>
    <p:sldId id="1158" r:id="rId105"/>
    <p:sldId id="1161" r:id="rId106"/>
    <p:sldId id="1169" r:id="rId107"/>
    <p:sldId id="1170" r:id="rId108"/>
    <p:sldId id="1171" r:id="rId109"/>
    <p:sldId id="1172" r:id="rId110"/>
    <p:sldId id="1173" r:id="rId111"/>
    <p:sldId id="1174" r:id="rId112"/>
    <p:sldId id="1175" r:id="rId113"/>
    <p:sldId id="1177" r:id="rId114"/>
    <p:sldId id="1178" r:id="rId115"/>
    <p:sldId id="1179" r:id="rId116"/>
    <p:sldId id="1180" r:id="rId117"/>
    <p:sldId id="1193" r:id="rId118"/>
    <p:sldId id="1187" r:id="rId119"/>
    <p:sldId id="1188" r:id="rId120"/>
    <p:sldId id="1190" r:id="rId121"/>
    <p:sldId id="1191" r:id="rId122"/>
    <p:sldId id="1192" r:id="rId123"/>
    <p:sldId id="1194" r:id="rId124"/>
    <p:sldId id="1168" r:id="rId125"/>
    <p:sldId id="1167" r:id="rId126"/>
    <p:sldId id="859" r:id="rId127"/>
  </p:sldIdLst>
  <p:sldSz cx="9144000" cy="6858000" type="screen4x3"/>
  <p:notesSz cx="6858000" cy="9144000"/>
  <p:defaultTextStyle>
    <a:defPPr>
      <a:defRPr lang="zh-TW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521415D9-36F7-43E2-AB2F-B90AF26B5E84}">
      <p14:sectionLst xmlns:p14="http://schemas.microsoft.com/office/powerpoint/2010/main">
        <p14:section name="預設章節" id="{F210AC17-C70B-4106-A0AA-B549F85C0126}">
          <p14:sldIdLst>
            <p14:sldId id="698"/>
            <p14:sldId id="1146"/>
            <p14:sldId id="1072"/>
            <p14:sldId id="1073"/>
            <p14:sldId id="1074"/>
            <p14:sldId id="1075"/>
            <p14:sldId id="1149"/>
            <p14:sldId id="1148"/>
            <p14:sldId id="1147"/>
            <p14:sldId id="1084"/>
            <p14:sldId id="1087"/>
            <p14:sldId id="1088"/>
            <p14:sldId id="1089"/>
            <p14:sldId id="1086"/>
            <p14:sldId id="1090"/>
            <p14:sldId id="1092"/>
            <p14:sldId id="1091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  <p14:sldId id="1103"/>
            <p14:sldId id="1107"/>
            <p14:sldId id="1105"/>
            <p14:sldId id="1106"/>
            <p14:sldId id="1163"/>
            <p14:sldId id="1108"/>
            <p14:sldId id="1109"/>
            <p14:sldId id="1164"/>
            <p14:sldId id="1110"/>
            <p14:sldId id="1111"/>
            <p14:sldId id="1112"/>
            <p14:sldId id="1113"/>
            <p14:sldId id="1114"/>
            <p14:sldId id="1115"/>
            <p14:sldId id="1116"/>
            <p14:sldId id="1117"/>
            <p14:sldId id="1118"/>
            <p14:sldId id="1119"/>
            <p14:sldId id="1120"/>
            <p14:sldId id="1121"/>
            <p14:sldId id="1122"/>
            <p14:sldId id="1123"/>
            <p14:sldId id="1124"/>
            <p14:sldId id="1125"/>
            <p14:sldId id="1126"/>
            <p14:sldId id="1127"/>
            <p14:sldId id="1129"/>
            <p14:sldId id="1128"/>
            <p14:sldId id="1130"/>
            <p14:sldId id="1131"/>
            <p14:sldId id="1132"/>
            <p14:sldId id="1133"/>
            <p14:sldId id="1134"/>
            <p14:sldId id="1135"/>
            <p14:sldId id="1136"/>
            <p14:sldId id="1137"/>
            <p14:sldId id="1138"/>
            <p14:sldId id="1139"/>
            <p14:sldId id="1176"/>
            <p14:sldId id="1140"/>
            <p14:sldId id="1141"/>
            <p14:sldId id="1142"/>
            <p14:sldId id="1143"/>
            <p14:sldId id="1144"/>
            <p14:sldId id="1145"/>
            <p14:sldId id="1182"/>
            <p14:sldId id="1162"/>
            <p14:sldId id="1156"/>
            <p14:sldId id="1165"/>
            <p14:sldId id="1183"/>
            <p14:sldId id="1181"/>
            <p14:sldId id="1150"/>
            <p14:sldId id="1151"/>
            <p14:sldId id="1185"/>
            <p14:sldId id="1184"/>
            <p14:sldId id="1186"/>
            <p14:sldId id="1195"/>
            <p14:sldId id="1196"/>
            <p14:sldId id="1197"/>
            <p14:sldId id="1198"/>
            <p14:sldId id="1166"/>
            <p14:sldId id="1152"/>
            <p14:sldId id="1154"/>
            <p14:sldId id="1155"/>
            <p14:sldId id="1153"/>
            <p14:sldId id="1157"/>
            <p14:sldId id="1158"/>
            <p14:sldId id="1161"/>
            <p14:sldId id="1169"/>
            <p14:sldId id="1170"/>
            <p14:sldId id="1171"/>
            <p14:sldId id="1172"/>
            <p14:sldId id="1173"/>
            <p14:sldId id="1174"/>
            <p14:sldId id="1175"/>
            <p14:sldId id="1177"/>
            <p14:sldId id="1178"/>
            <p14:sldId id="1179"/>
            <p14:sldId id="1180"/>
            <p14:sldId id="1193"/>
            <p14:sldId id="1187"/>
            <p14:sldId id="1188"/>
            <p14:sldId id="1190"/>
            <p14:sldId id="1191"/>
            <p14:sldId id="1192"/>
            <p14:sldId id="1194"/>
            <p14:sldId id="1168"/>
            <p14:sldId id="1167"/>
          </p14:sldIdLst>
        </p14:section>
        <p14:section name="未命名的章節" id="{E2FB466E-DB8E-4146-98F7-1DB70D5D31CC}">
          <p14:sldIdLst>
            <p14:sldId id="8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B183"/>
    <a:srgbClr val="C5E0B4"/>
    <a:srgbClr val="FBE5D6"/>
    <a:srgbClr val="FFCCCC"/>
    <a:srgbClr val="CC5D12"/>
    <a:srgbClr val="FF6699"/>
    <a:srgbClr val="388C8A"/>
    <a:srgbClr val="BF95DF"/>
    <a:srgbClr val="954ECA"/>
    <a:srgbClr val="FFA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5" autoAdjust="0"/>
    <p:restoredTop sz="90025" autoAdjust="0"/>
  </p:normalViewPr>
  <p:slideViewPr>
    <p:cSldViewPr snapToGrid="0" snapToObjects="1">
      <p:cViewPr varScale="1">
        <p:scale>
          <a:sx n="102" d="100"/>
          <a:sy n="102" d="100"/>
        </p:scale>
        <p:origin x="169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196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presProps" Target="presProps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0" Type="http://schemas.openxmlformats.org/officeDocument/2006/relationships/viewProps" Target="viewProps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theme" Target="theme/theme1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tableStyles" Target="tableStyles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charset="0"/>
              </a:defRPr>
            </a:lvl1pPr>
          </a:lstStyle>
          <a:p>
            <a:fld id="{65744456-2F91-F54A-870E-A3DC16A7F133}" type="datetimeFigureOut">
              <a:rPr lang="zh-TW" altLang="en-US"/>
              <a:pPr/>
              <a:t>2021/3/11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charset="0"/>
              </a:defRPr>
            </a:lvl1pPr>
          </a:lstStyle>
          <a:p>
            <a:fld id="{77D0D014-D40A-8F4B-B447-1579B687F97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87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jpeg"/><Relationship Id="rId11" Type="http://schemas.openxmlformats.org/officeDocument/2006/relationships/image" Target="../media/image15.png"/><Relationship Id="rId5" Type="http://schemas.openxmlformats.org/officeDocument/2006/relationships/image" Target="../media/image35.jpeg"/><Relationship Id="rId10" Type="http://schemas.openxmlformats.org/officeDocument/2006/relationships/image" Target="../media/image13.png"/><Relationship Id="rId4" Type="http://schemas.openxmlformats.org/officeDocument/2006/relationships/image" Target="../media/image34.jpeg"/><Relationship Id="rId9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15.png"/><Relationship Id="rId4" Type="http://schemas.openxmlformats.org/officeDocument/2006/relationships/image" Target="../media/image26.png"/><Relationship Id="rId9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399" y="603314"/>
            <a:ext cx="8256833" cy="81432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600206"/>
            <a:ext cx="825683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318000" y="6429375"/>
            <a:ext cx="4826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209BE11-5523-4C4D-B1A6-314D5B37F5FE}" type="slidenum">
              <a:rPr kumimoji="0" lang="zh-TW" altLang="en-US">
                <a:solidFill>
                  <a:srgbClr val="000000"/>
                </a:solidFill>
                <a:latin typeface="Arial"/>
                <a:ea typeface="微軟正黑體" panose="020B0604030504040204" pitchFamily="34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>
              <a:solidFill>
                <a:srgbClr val="000000"/>
              </a:solidFill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073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 userDrawn="1"/>
        </p:nvSpPr>
        <p:spPr>
          <a:xfrm>
            <a:off x="6559117" y="2243041"/>
            <a:ext cx="813834" cy="837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2" y="6150191"/>
            <a:ext cx="3098934" cy="6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9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09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70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65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612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95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27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402380" y="4337451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70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120206" cy="558992"/>
            <a:chOff x="288759" y="356634"/>
            <a:chExt cx="6037719" cy="823467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88760" y="808829"/>
            <a:ext cx="4068000" cy="45719"/>
          </a:xfrm>
          <a:prstGeom prst="rect">
            <a:avLst/>
          </a:prstGeom>
        </p:spPr>
      </p:pic>
      <p:sp>
        <p:nvSpPr>
          <p:cNvPr id="1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7921189" y="6493029"/>
            <a:ext cx="1224253" cy="368501"/>
            <a:chOff x="7921189" y="6493029"/>
            <a:chExt cx="1224253" cy="368501"/>
          </a:xfrm>
        </p:grpSpPr>
        <p:grpSp>
          <p:nvGrpSpPr>
            <p:cNvPr id="18" name="群組 17"/>
            <p:cNvGrpSpPr/>
            <p:nvPr userDrawn="1"/>
          </p:nvGrpSpPr>
          <p:grpSpPr>
            <a:xfrm>
              <a:off x="7987586" y="6493029"/>
              <a:ext cx="1157856" cy="340901"/>
              <a:chOff x="7987586" y="6493029"/>
              <a:chExt cx="1157856" cy="34090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9302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502654"/>
                <a:ext cx="594236" cy="322870"/>
              </a:xfrm>
              <a:prstGeom prst="rect">
                <a:avLst/>
              </a:prstGeom>
            </p:spPr>
          </p:pic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1189" y="6824309"/>
              <a:ext cx="1224000" cy="3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38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20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88759" y="200256"/>
            <a:ext cx="2693038" cy="552798"/>
            <a:chOff x="2873261" y="4686879"/>
            <a:chExt cx="3565514" cy="718714"/>
          </a:xfrm>
        </p:grpSpPr>
        <p:sp>
          <p:nvSpPr>
            <p:cNvPr id="9" name="橢圓 8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0" y="6785811"/>
            <a:ext cx="9144000" cy="81814"/>
            <a:chOff x="0" y="6759625"/>
            <a:chExt cx="9144000" cy="108000"/>
          </a:xfrm>
        </p:grpSpPr>
        <p:grpSp>
          <p:nvGrpSpPr>
            <p:cNvPr id="20" name="群組 19"/>
            <p:cNvGrpSpPr/>
            <p:nvPr/>
          </p:nvGrpSpPr>
          <p:grpSpPr>
            <a:xfrm>
              <a:off x="0" y="6759625"/>
              <a:ext cx="4408965" cy="108000"/>
              <a:chOff x="0" y="6759625"/>
              <a:chExt cx="4408965" cy="108000"/>
            </a:xfrm>
          </p:grpSpPr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7" name="圖片 2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4408965" y="6759625"/>
              <a:ext cx="4408965" cy="108000"/>
              <a:chOff x="0" y="6759625"/>
              <a:chExt cx="4408965" cy="108000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54609" y="6759625"/>
              <a:ext cx="1489391" cy="108000"/>
            </a:xfrm>
            <a:prstGeom prst="rect">
              <a:avLst/>
            </a:prstGeom>
          </p:spPr>
        </p:pic>
      </p:grpSp>
      <p:sp>
        <p:nvSpPr>
          <p:cNvPr id="19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288759" y="779805"/>
            <a:ext cx="2664000" cy="48876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9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" name="群組 4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6" name="橢圓 5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6" name="群組 15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19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5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" name="群組 4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6" name="橢圓 5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12" name="圖片 1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圖片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10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 userDrawn="1"/>
        </p:nvGrpSpPr>
        <p:grpSpPr>
          <a:xfrm>
            <a:off x="450582" y="654518"/>
            <a:ext cx="8208000" cy="2100340"/>
            <a:chOff x="279132" y="654518"/>
            <a:chExt cx="8208000" cy="2100340"/>
          </a:xfrm>
          <a:effectLst>
            <a:reflection stA="39000" endPos="35000" dir="5400000" sy="-100000" algn="bl" rotWithShape="0"/>
          </a:effectLst>
        </p:grpSpPr>
        <p:grpSp>
          <p:nvGrpSpPr>
            <p:cNvPr id="4" name="群組 3"/>
            <p:cNvGrpSpPr/>
            <p:nvPr userDrawn="1"/>
          </p:nvGrpSpPr>
          <p:grpSpPr>
            <a:xfrm>
              <a:off x="279132" y="654518"/>
              <a:ext cx="8208000" cy="2100340"/>
              <a:chOff x="454933" y="84944"/>
              <a:chExt cx="8679155" cy="2138206"/>
            </a:xfrm>
          </p:grpSpPr>
          <p:sp>
            <p:nvSpPr>
              <p:cNvPr id="5" name="矩形 4"/>
              <p:cNvSpPr/>
              <p:nvPr userDrawn="1"/>
            </p:nvSpPr>
            <p:spPr>
              <a:xfrm>
                <a:off x="454933" y="2174993"/>
                <a:ext cx="8679155" cy="48157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群組 5"/>
              <p:cNvGrpSpPr/>
              <p:nvPr userDrawn="1"/>
            </p:nvGrpSpPr>
            <p:grpSpPr>
              <a:xfrm>
                <a:off x="473777" y="84944"/>
                <a:ext cx="6311734" cy="2068232"/>
                <a:chOff x="67377" y="1227944"/>
                <a:chExt cx="6311735" cy="2068232"/>
              </a:xfrm>
            </p:grpSpPr>
            <p:pic>
              <p:nvPicPr>
                <p:cNvPr id="7" name="圖片 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64" t="9092" r="1066" b="2430"/>
                <a:stretch/>
              </p:blipFill>
              <p:spPr>
                <a:xfrm>
                  <a:off x="67377" y="1227944"/>
                  <a:ext cx="2981301" cy="2068232"/>
                </a:xfrm>
                <a:prstGeom prst="rect">
                  <a:avLst/>
                </a:prstGeom>
              </p:spPr>
            </p:pic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75197" y="1437787"/>
                  <a:ext cx="3203915" cy="6053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群組 11"/>
            <p:cNvGrpSpPr/>
            <p:nvPr userDrawn="1"/>
          </p:nvGrpSpPr>
          <p:grpSpPr>
            <a:xfrm>
              <a:off x="2017112" y="1500648"/>
              <a:ext cx="6455644" cy="1189400"/>
              <a:chOff x="1216841" y="4114528"/>
              <a:chExt cx="6455644" cy="1189400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3513" y="4114983"/>
                <a:ext cx="1582567" cy="1186925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9485" y="4115421"/>
                <a:ext cx="1585608" cy="1188000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75" b="1"/>
              <a:stretch/>
            </p:blipFill>
            <p:spPr>
              <a:xfrm>
                <a:off x="1216841" y="4114528"/>
                <a:ext cx="971950" cy="1189400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0534" y="4116154"/>
                <a:ext cx="771951" cy="1187366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3351" y="4115087"/>
                <a:ext cx="1593992" cy="1185552"/>
              </a:xfrm>
              <a:prstGeom prst="rect">
                <a:avLst/>
              </a:prstGeom>
            </p:spPr>
          </p:pic>
        </p:grpSp>
      </p:grpSp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33" name="群組 32"/>
          <p:cNvGrpSpPr/>
          <p:nvPr userDrawn="1"/>
        </p:nvGrpSpPr>
        <p:grpSpPr>
          <a:xfrm>
            <a:off x="0" y="6459772"/>
            <a:ext cx="9145442" cy="407853"/>
            <a:chOff x="0" y="6459772"/>
            <a:chExt cx="9145442" cy="407853"/>
          </a:xfrm>
        </p:grpSpPr>
        <p:grpSp>
          <p:nvGrpSpPr>
            <p:cNvPr id="34" name="群組 33"/>
            <p:cNvGrpSpPr/>
            <p:nvPr/>
          </p:nvGrpSpPr>
          <p:grpSpPr>
            <a:xfrm>
              <a:off x="7987586" y="6459772"/>
              <a:ext cx="1157856" cy="342120"/>
              <a:chOff x="7987586" y="6435279"/>
              <a:chExt cx="1157856" cy="342120"/>
            </a:xfrm>
          </p:grpSpPr>
          <p:pic>
            <p:nvPicPr>
              <p:cNvPr id="45" name="圖片 44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3527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46" name="圖片 45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454529"/>
                <a:ext cx="594236" cy="322870"/>
              </a:xfrm>
              <a:prstGeom prst="rect">
                <a:avLst/>
              </a:prstGeom>
            </p:spPr>
          </p:pic>
        </p:grpSp>
        <p:grpSp>
          <p:nvGrpSpPr>
            <p:cNvPr id="35" name="群組 34"/>
            <p:cNvGrpSpPr/>
            <p:nvPr/>
          </p:nvGrpSpPr>
          <p:grpSpPr>
            <a:xfrm>
              <a:off x="0" y="6785811"/>
              <a:ext cx="9144000" cy="81814"/>
              <a:chOff x="0" y="6759625"/>
              <a:chExt cx="9144000" cy="108000"/>
            </a:xfrm>
          </p:grpSpPr>
          <p:grpSp>
            <p:nvGrpSpPr>
              <p:cNvPr id="36" name="群組 35"/>
              <p:cNvGrpSpPr/>
              <p:nvPr/>
            </p:nvGrpSpPr>
            <p:grpSpPr>
              <a:xfrm>
                <a:off x="0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42" name="圖片 41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3" name="圖片 42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4" name="圖片 43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grpSp>
            <p:nvGrpSpPr>
              <p:cNvPr id="37" name="群組 36"/>
              <p:cNvGrpSpPr/>
              <p:nvPr/>
            </p:nvGrpSpPr>
            <p:grpSpPr>
              <a:xfrm>
                <a:off x="4408965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39" name="圖片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0" name="圖片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41" name="圖片 40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pic>
            <p:nvPicPr>
              <p:cNvPr id="38" name="圖片 37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54609" y="6759625"/>
                <a:ext cx="1489391" cy="10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10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 userDrawn="1"/>
        </p:nvGrpSpPr>
        <p:grpSpPr>
          <a:xfrm>
            <a:off x="0" y="6459772"/>
            <a:ext cx="9145442" cy="407853"/>
            <a:chOff x="0" y="6459772"/>
            <a:chExt cx="9145442" cy="407853"/>
          </a:xfrm>
        </p:grpSpPr>
        <p:grpSp>
          <p:nvGrpSpPr>
            <p:cNvPr id="20" name="群組 19"/>
            <p:cNvGrpSpPr/>
            <p:nvPr/>
          </p:nvGrpSpPr>
          <p:grpSpPr>
            <a:xfrm>
              <a:off x="7987586" y="6459772"/>
              <a:ext cx="1157856" cy="342120"/>
              <a:chOff x="7987586" y="6435279"/>
              <a:chExt cx="1157856" cy="342120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3527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454529"/>
                <a:ext cx="594236" cy="322870"/>
              </a:xfrm>
              <a:prstGeom prst="rect">
                <a:avLst/>
              </a:prstGeom>
            </p:spPr>
          </p:pic>
        </p:grpSp>
        <p:grpSp>
          <p:nvGrpSpPr>
            <p:cNvPr id="19" name="群組 18"/>
            <p:cNvGrpSpPr/>
            <p:nvPr/>
          </p:nvGrpSpPr>
          <p:grpSpPr>
            <a:xfrm>
              <a:off x="0" y="6785811"/>
              <a:ext cx="9144000" cy="81814"/>
              <a:chOff x="0" y="6759625"/>
              <a:chExt cx="9144000" cy="108000"/>
            </a:xfrm>
          </p:grpSpPr>
          <p:grpSp>
            <p:nvGrpSpPr>
              <p:cNvPr id="23" name="群組 22"/>
              <p:cNvGrpSpPr/>
              <p:nvPr/>
            </p:nvGrpSpPr>
            <p:grpSpPr>
              <a:xfrm>
                <a:off x="0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29" name="圖片 28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30" name="圖片 29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31" name="圖片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群組 23"/>
              <p:cNvGrpSpPr/>
              <p:nvPr/>
            </p:nvGrpSpPr>
            <p:grpSpPr>
              <a:xfrm>
                <a:off x="4408965" y="6759625"/>
                <a:ext cx="4408965" cy="108000"/>
                <a:chOff x="0" y="6759625"/>
                <a:chExt cx="4408965" cy="108000"/>
              </a:xfrm>
            </p:grpSpPr>
            <p:pic>
              <p:nvPicPr>
                <p:cNvPr id="26" name="圖片 25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0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27" name="圖片 26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89391" y="6759625"/>
                  <a:ext cx="1489391" cy="108000"/>
                </a:xfrm>
                <a:prstGeom prst="rect">
                  <a:avLst/>
                </a:prstGeom>
              </p:spPr>
            </p:pic>
            <p:pic>
              <p:nvPicPr>
                <p:cNvPr id="28" name="圖片 27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919574" y="6759625"/>
                  <a:ext cx="1489391" cy="108000"/>
                </a:xfrm>
                <a:prstGeom prst="rect">
                  <a:avLst/>
                </a:prstGeom>
              </p:spPr>
            </p:pic>
          </p:grpSp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654609" y="6759625"/>
                <a:ext cx="1489391" cy="108000"/>
              </a:xfrm>
              <a:prstGeom prst="rect">
                <a:avLst/>
              </a:prstGeom>
            </p:spPr>
          </p:pic>
        </p:grpSp>
      </p:grp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1" y="107576"/>
            <a:ext cx="4051381" cy="2076859"/>
          </a:xfrm>
          <a:prstGeom prst="rect">
            <a:avLst/>
          </a:prstGeom>
        </p:spPr>
      </p:pic>
      <p:sp>
        <p:nvSpPr>
          <p:cNvPr id="32" name="投影片編號版面配置區 2"/>
          <p:cNvSpPr>
            <a:spLocks noGrp="1"/>
          </p:cNvSpPr>
          <p:nvPr userDrawn="1"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77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225489" cy="644893"/>
            <a:chOff x="288759" y="356634"/>
            <a:chExt cx="6192000" cy="950011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  <p:sp>
          <p:nvSpPr>
            <p:cNvPr id="7" name="矩形 6"/>
            <p:cNvSpPr/>
            <p:nvPr/>
          </p:nvSpPr>
          <p:spPr>
            <a:xfrm>
              <a:off x="288759" y="1234645"/>
              <a:ext cx="6192000" cy="720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0" y="6785811"/>
            <a:ext cx="9144000" cy="81814"/>
            <a:chOff x="0" y="6759625"/>
            <a:chExt cx="9144000" cy="108000"/>
          </a:xfrm>
        </p:grpSpPr>
        <p:grpSp>
          <p:nvGrpSpPr>
            <p:cNvPr id="30" name="群組 29"/>
            <p:cNvGrpSpPr/>
            <p:nvPr/>
          </p:nvGrpSpPr>
          <p:grpSpPr>
            <a:xfrm>
              <a:off x="0" y="6759625"/>
              <a:ext cx="4408965" cy="108000"/>
              <a:chOff x="0" y="6759625"/>
              <a:chExt cx="4408965" cy="108000"/>
            </a:xfrm>
          </p:grpSpPr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7" name="圖片 3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8" name="圖片 3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grpSp>
          <p:nvGrpSpPr>
            <p:cNvPr id="31" name="群組 30"/>
            <p:cNvGrpSpPr/>
            <p:nvPr/>
          </p:nvGrpSpPr>
          <p:grpSpPr>
            <a:xfrm>
              <a:off x="4408965" y="6759625"/>
              <a:ext cx="4408965" cy="108000"/>
              <a:chOff x="0" y="6759625"/>
              <a:chExt cx="4408965" cy="108000"/>
            </a:xfrm>
          </p:grpSpPr>
          <p:pic>
            <p:nvPicPr>
              <p:cNvPr id="33" name="圖片 32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89391" y="6759625"/>
                <a:ext cx="1489391" cy="108000"/>
              </a:xfrm>
              <a:prstGeom prst="rect">
                <a:avLst/>
              </a:prstGeom>
            </p:spPr>
          </p:pic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919574" y="6759625"/>
                <a:ext cx="1489391" cy="108000"/>
              </a:xfrm>
              <a:prstGeom prst="rect">
                <a:avLst/>
              </a:prstGeom>
            </p:spPr>
          </p:pic>
        </p:grpSp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54609" y="6759625"/>
              <a:ext cx="1489391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91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A9DE-4512-41D3-B64B-0168C17098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2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0388-6C47-4BDA-80A6-022D6358CF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0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A1D18-D08A-4A6E-BDA5-146809BEC78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36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7F22-3C15-4AB0-8DDF-A8F22FEE524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78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C949-C34A-4958-8A44-E749EF7A77C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4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0206-F85C-4E40-A58E-A780BD65793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67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9347-FF48-413A-A397-5738EB91902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13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3C80-D89A-4549-9798-9B3E549F19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34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8816B-7BC3-46BE-B19E-7BEE98D6ABC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0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DE92-4ED5-4291-A259-1CF4110692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17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CD52-B5ED-49FC-ABAD-758694DEB6B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2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6153-A8E2-4135-921B-8877693DC1B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46F3-770C-40A6-9D94-E5F21AD5965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42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0509-CB3D-406A-BCDE-52A872D0FB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93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1B1D-C32E-45EA-A076-16F2E1F066F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52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7802-2CE0-423B-9AD9-41711D7EA6B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94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AD32-975F-4A01-8E9E-56B4996372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95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27836-6DA7-4BCC-BC1C-78D2ECB8BA8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88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F924-85C8-4AF5-8E52-35CC52B3F8E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23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CD80-7404-4E78-AFA3-126E1031A72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16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C2A3-341D-4AD0-90A1-115F489C364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66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AC5A-683A-4F6B-BD18-3B1E75D938F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52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BE43-B549-434B-B3B4-811289E2A41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8A02-9A8B-4AED-9E4F-B57CF2A82CD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8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0" y="0"/>
            <a:ext cx="91371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8" name="群組 7"/>
          <p:cNvGrpSpPr/>
          <p:nvPr userDrawn="1"/>
        </p:nvGrpSpPr>
        <p:grpSpPr>
          <a:xfrm>
            <a:off x="162234" y="530960"/>
            <a:ext cx="8814617" cy="6120110"/>
            <a:chOff x="162234" y="530960"/>
            <a:chExt cx="8814617" cy="6120110"/>
          </a:xfrm>
        </p:grpSpPr>
        <p:grpSp>
          <p:nvGrpSpPr>
            <p:cNvPr id="9" name="群組 8"/>
            <p:cNvGrpSpPr/>
            <p:nvPr/>
          </p:nvGrpSpPr>
          <p:grpSpPr>
            <a:xfrm>
              <a:off x="657564" y="6430421"/>
              <a:ext cx="7735192" cy="220649"/>
              <a:chOff x="152402" y="5809135"/>
              <a:chExt cx="8814617" cy="350095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152403" y="5860025"/>
                <a:ext cx="8814616" cy="299205"/>
                <a:chOff x="1981202" y="-2"/>
                <a:chExt cx="7870721" cy="144381"/>
              </a:xfrm>
            </p:grpSpPr>
            <p:pic>
              <p:nvPicPr>
                <p:cNvPr id="15" name="圖片 14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981202" y="0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6" name="圖片 15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038603" y="-1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7" name="圖片 16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019805" y="0"/>
                  <a:ext cx="2057401" cy="144379"/>
                </a:xfrm>
                <a:prstGeom prst="rect">
                  <a:avLst/>
                </a:prstGeom>
              </p:spPr>
            </p:pic>
            <p:pic>
              <p:nvPicPr>
                <p:cNvPr id="18" name="圖片 17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7794522" y="-2"/>
                  <a:ext cx="2057401" cy="144379"/>
                </a:xfrm>
                <a:prstGeom prst="rect">
                  <a:avLst/>
                </a:prstGeom>
              </p:spPr>
            </p:pic>
          </p:grpSp>
          <p:sp>
            <p:nvSpPr>
              <p:cNvPr id="14" name="文字方塊 13"/>
              <p:cNvSpPr txBox="1"/>
              <p:nvPr/>
            </p:nvSpPr>
            <p:spPr>
              <a:xfrm>
                <a:off x="152402" y="5809135"/>
                <a:ext cx="8814617" cy="28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100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使命：以耶穌基督愛人如己、關懷弱勢之精神，提供民眾身、心、靈全人之醫治，以達成醫療傳道之宗旨。</a:t>
                </a:r>
              </a:p>
            </p:txBody>
          </p:sp>
        </p:grp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63" y="530960"/>
              <a:ext cx="4112939" cy="82906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62234" y="1477521"/>
              <a:ext cx="8814617" cy="657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1" y="4289175"/>
            <a:ext cx="7840250" cy="21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0EA9-695D-47C3-9098-3FCCBB20EA8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20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1BC-A87C-47E5-A58C-142A638BBD8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9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027-26E5-4754-8B08-8DDCA043741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DC480-6954-4234-A285-5D128797FC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1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79D2-3FBC-4AFA-AC23-4F45CB1EDD4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3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58B7-9549-4460-8EC2-688440F6D2A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42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7614-562C-4B62-B2A0-033894D5330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21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6B94-5FC0-4A04-BC41-72C78A072B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4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8B57-A3F5-40FA-B5EF-F12EB5B1D2D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3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255DAD5-D313-4540-AD5E-043FC43B47F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2021/3/11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pic>
        <p:nvPicPr>
          <p:cNvPr id="6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6" b="337"/>
          <a:stretch/>
        </p:blipFill>
        <p:spPr>
          <a:xfrm>
            <a:off x="0" y="0"/>
            <a:ext cx="9144000" cy="3213186"/>
          </a:xfrm>
          <a:prstGeom prst="rect">
            <a:avLst/>
          </a:prstGeom>
        </p:spPr>
      </p:pic>
      <p:sp>
        <p:nvSpPr>
          <p:cNvPr id="7" name="직사각형 2"/>
          <p:cNvSpPr/>
          <p:nvPr userDrawn="1"/>
        </p:nvSpPr>
        <p:spPr>
          <a:xfrm flipV="1">
            <a:off x="0" y="3276743"/>
            <a:ext cx="9144000" cy="85395"/>
          </a:xfrm>
          <a:prstGeom prst="rect">
            <a:avLst/>
          </a:prstGeom>
          <a:solidFill>
            <a:srgbClr val="71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8"/>
          <p:cNvGrpSpPr/>
          <p:nvPr userDrawn="1"/>
        </p:nvGrpSpPr>
        <p:grpSpPr>
          <a:xfrm>
            <a:off x="3980871" y="256854"/>
            <a:ext cx="1154912" cy="2868980"/>
            <a:chOff x="3861641" y="433279"/>
            <a:chExt cx="1393371" cy="3461352"/>
          </a:xfrm>
        </p:grpSpPr>
        <p:pic>
          <p:nvPicPr>
            <p:cNvPr id="9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10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308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sz="quarter" idx="10"/>
          </p:nvPr>
        </p:nvSpPr>
        <p:spPr>
          <a:xfrm>
            <a:off x="141288" y="1625600"/>
            <a:ext cx="8891587" cy="4711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32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8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4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2000" b="1" kern="0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indent="-342900" algn="l" defTabSz="914400" rtl="0" eaLnBrk="0" fontAlgn="base" latinLnBrk="0" hangingPunct="0">
              <a:spcAft>
                <a:spcPct val="0"/>
              </a:spcAft>
              <a:buBlip>
                <a:blip r:embed="rId2"/>
              </a:buBlip>
              <a:defRPr kumimoji="1" lang="zh-TW" altLang="en-US" sz="1800" b="1" kern="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9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8939597-ED06-41C7-8A28-753706E27CBE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2021/3/11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pic>
        <p:nvPicPr>
          <p:cNvPr id="6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7" b="339"/>
          <a:stretch/>
        </p:blipFill>
        <p:spPr>
          <a:xfrm>
            <a:off x="0" y="0"/>
            <a:ext cx="9144000" cy="3268589"/>
          </a:xfrm>
          <a:prstGeom prst="rect">
            <a:avLst/>
          </a:prstGeom>
        </p:spPr>
      </p:pic>
      <p:sp>
        <p:nvSpPr>
          <p:cNvPr id="7" name="직사각형 2"/>
          <p:cNvSpPr/>
          <p:nvPr userDrawn="1"/>
        </p:nvSpPr>
        <p:spPr>
          <a:xfrm flipV="1">
            <a:off x="0" y="3332146"/>
            <a:ext cx="9144000" cy="85395"/>
          </a:xfrm>
          <a:prstGeom prst="rect">
            <a:avLst/>
          </a:prstGeom>
          <a:solidFill>
            <a:srgbClr val="71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115616" y="483517"/>
            <a:ext cx="2269063" cy="2785071"/>
          </a:xfrm>
          <a:prstGeom prst="rect">
            <a:avLst/>
          </a:prstGeom>
        </p:spPr>
      </p:pic>
      <p:sp>
        <p:nvSpPr>
          <p:cNvPr id="9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3851275" y="1613264"/>
            <a:ext cx="5113338" cy="843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10" name="텍스트 개체 틀 4"/>
          <p:cNvSpPr>
            <a:spLocks noGrp="1"/>
          </p:cNvSpPr>
          <p:nvPr>
            <p:ph type="body" sz="quarter" idx="14"/>
          </p:nvPr>
        </p:nvSpPr>
        <p:spPr>
          <a:xfrm>
            <a:off x="3851275" y="2631666"/>
            <a:ext cx="5113338" cy="533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400" b="1">
                <a:latin typeface="Calibri" panose="020F0502020204030204" pitchFamily="34" charset="0"/>
              </a:defRPr>
            </a:lvl1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7510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812" y="3200400"/>
            <a:ext cx="8794376" cy="914400"/>
          </a:xfrm>
        </p:spPr>
        <p:txBody>
          <a:bodyPr>
            <a:noAutofit/>
          </a:bodyPr>
          <a:lstStyle>
            <a:lvl1pPr algn="ctr">
              <a:defRPr sz="60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812" y="4114800"/>
            <a:ext cx="8794376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593-5A6E-44E4-BE6C-442F773B8CD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02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zh-TW" altLang="en-US" sz="4400" b="1" kern="1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fld id="{520807F3-96D7-4366-AE6D-88424DEBBE8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群組 5"/>
          <p:cNvGrpSpPr/>
          <p:nvPr userDrawn="1"/>
        </p:nvGrpSpPr>
        <p:grpSpPr>
          <a:xfrm>
            <a:off x="76200" y="80256"/>
            <a:ext cx="1960202" cy="391552"/>
            <a:chOff x="2873261" y="4686879"/>
            <a:chExt cx="3565514" cy="718714"/>
          </a:xfrm>
        </p:grpSpPr>
        <p:sp>
          <p:nvSpPr>
            <p:cNvPr id="7" name="橢圓 6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36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790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1500174"/>
            <a:ext cx="8715375" cy="45545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buFont typeface="Wingdings" pitchFamily="2" charset="2"/>
              <a:buChar char=""/>
              <a:defRPr/>
            </a:lvl1pPr>
            <a:lvl2pPr>
              <a:buClr>
                <a:schemeClr val="accent1"/>
              </a:buClr>
              <a:buFont typeface="Wingdings" pitchFamily="2" charset="2"/>
              <a:buChar char=""/>
              <a:defRPr/>
            </a:lvl2pPr>
            <a:lvl3pPr>
              <a:buClr>
                <a:schemeClr val="accent1"/>
              </a:buClr>
              <a:buFont typeface="Wingdings" pitchFamily="2" charset="2"/>
              <a:buChar char=""/>
              <a:defRPr/>
            </a:lvl3pPr>
            <a:lvl4pPr>
              <a:buClr>
                <a:schemeClr val="accent1"/>
              </a:buClr>
              <a:buFont typeface="Wingdings" pitchFamily="2" charset="2"/>
              <a:buChar char=""/>
              <a:defRPr/>
            </a:lvl4pPr>
            <a:lvl5pPr>
              <a:buClr>
                <a:schemeClr val="accent1"/>
              </a:buClr>
              <a:buFont typeface="Wingdings" pitchFamily="2" charset="2"/>
              <a:buChar char="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94773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-72424" y="6670869"/>
            <a:ext cx="428596" cy="148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7FA645B-F03F-4E69-B3B5-76FBFFB26E8F}" type="slidenum">
              <a:rPr kumimoji="0"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7CBB7-08CB-498B-97F5-C1B8A2D3DE8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2021/3/11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93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8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384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582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666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(藍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961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361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25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849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656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33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42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288759" y="231006"/>
            <a:ext cx="4120206" cy="558992"/>
            <a:chOff x="288759" y="356634"/>
            <a:chExt cx="6037719" cy="823467"/>
          </a:xfrm>
        </p:grpSpPr>
        <p:grpSp>
          <p:nvGrpSpPr>
            <p:cNvPr id="5" name="群組 4"/>
            <p:cNvGrpSpPr/>
            <p:nvPr/>
          </p:nvGrpSpPr>
          <p:grpSpPr>
            <a:xfrm>
              <a:off x="288759" y="365759"/>
              <a:ext cx="3946358" cy="814342"/>
              <a:chOff x="2873261" y="4686879"/>
              <a:chExt cx="3565514" cy="718714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3003082" y="4812633"/>
                <a:ext cx="433137" cy="4331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3261" y="4686879"/>
                <a:ext cx="3565514" cy="718714"/>
              </a:xfrm>
              <a:prstGeom prst="rect">
                <a:avLst/>
              </a:prstGeom>
            </p:spPr>
          </p:pic>
        </p:grpSp>
        <p:grpSp>
          <p:nvGrpSpPr>
            <p:cNvPr id="6" name="群組 5"/>
            <p:cNvGrpSpPr/>
            <p:nvPr/>
          </p:nvGrpSpPr>
          <p:grpSpPr>
            <a:xfrm>
              <a:off x="4235117" y="356634"/>
              <a:ext cx="2091361" cy="820014"/>
              <a:chOff x="6200642" y="5579372"/>
              <a:chExt cx="2286113" cy="854787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3527" y="5579372"/>
                <a:ext cx="1073228" cy="854787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642" y="5679652"/>
                <a:ext cx="1332043" cy="731318"/>
              </a:xfrm>
              <a:prstGeom prst="rect">
                <a:avLst/>
              </a:prstGeom>
            </p:spPr>
          </p:pic>
        </p:grpSp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288760" y="808829"/>
            <a:ext cx="4068000" cy="45719"/>
          </a:xfrm>
          <a:prstGeom prst="rect">
            <a:avLst/>
          </a:prstGeom>
        </p:spPr>
      </p:pic>
      <p:sp>
        <p:nvSpPr>
          <p:cNvPr id="16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pSp>
        <p:nvGrpSpPr>
          <p:cNvPr id="17" name="群組 16"/>
          <p:cNvGrpSpPr/>
          <p:nvPr userDrawn="1"/>
        </p:nvGrpSpPr>
        <p:grpSpPr>
          <a:xfrm>
            <a:off x="7921189" y="6493029"/>
            <a:ext cx="1224253" cy="368501"/>
            <a:chOff x="7921189" y="6493029"/>
            <a:chExt cx="1224253" cy="368501"/>
          </a:xfrm>
        </p:grpSpPr>
        <p:grpSp>
          <p:nvGrpSpPr>
            <p:cNvPr id="18" name="群組 17"/>
            <p:cNvGrpSpPr/>
            <p:nvPr userDrawn="1"/>
          </p:nvGrpSpPr>
          <p:grpSpPr>
            <a:xfrm>
              <a:off x="7987586" y="6493029"/>
              <a:ext cx="1157856" cy="340901"/>
              <a:chOff x="7987586" y="6493029"/>
              <a:chExt cx="1157856" cy="340901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62572" y="6493029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87586" y="6502654"/>
                <a:ext cx="594236" cy="322870"/>
              </a:xfrm>
              <a:prstGeom prst="rect">
                <a:avLst/>
              </a:prstGeom>
            </p:spPr>
          </p:pic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921189" y="6824309"/>
              <a:ext cx="1224000" cy="3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26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6" y="598335"/>
            <a:ext cx="4158569" cy="838258"/>
          </a:xfrm>
          <a:prstGeom prst="rect">
            <a:avLst/>
          </a:prstGeom>
        </p:spPr>
      </p:pic>
      <p:grpSp>
        <p:nvGrpSpPr>
          <p:cNvPr id="24" name="群組 23"/>
          <p:cNvGrpSpPr/>
          <p:nvPr userDrawn="1"/>
        </p:nvGrpSpPr>
        <p:grpSpPr>
          <a:xfrm>
            <a:off x="2" y="3503596"/>
            <a:ext cx="9144000" cy="3252508"/>
            <a:chOff x="67378" y="3503596"/>
            <a:chExt cx="9144000" cy="3252508"/>
          </a:xfrm>
        </p:grpSpPr>
        <p:sp>
          <p:nvSpPr>
            <p:cNvPr id="25" name="圓角矩形 24"/>
            <p:cNvSpPr/>
            <p:nvPr/>
          </p:nvSpPr>
          <p:spPr>
            <a:xfrm>
              <a:off x="320574" y="6580230"/>
              <a:ext cx="8676000" cy="144000"/>
            </a:xfrm>
            <a:prstGeom prst="roundRect">
              <a:avLst/>
            </a:prstGeom>
            <a:solidFill>
              <a:srgbClr val="7597D5"/>
            </a:solidFill>
            <a:ln w="12700" cap="flat" cmpd="sng" algn="ctr">
              <a:solidFill>
                <a:srgbClr val="7597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kern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7378" y="6548355"/>
              <a:ext cx="91440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740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使命：以耶穌基督愛人如己、關懷弱勢之精神，提供民眾身、心、靈全人之醫治，以達成醫療傳道之宗旨。核心價值：誠實正直、謙遜憐憫、愛人如己、關懷弱勢、寧願燒盡、不願銹壞、創新卓越、永續發展。</a:t>
              </a:r>
            </a:p>
          </p:txBody>
        </p: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7062452" y="5194708"/>
              <a:ext cx="1929279" cy="1401390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78913" y="5210492"/>
              <a:ext cx="1807087" cy="13567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" t="7282" r="71322"/>
            <a:stretch/>
          </p:blipFill>
          <p:spPr>
            <a:xfrm>
              <a:off x="330200" y="3503596"/>
              <a:ext cx="3320717" cy="3063627"/>
            </a:xfrm>
            <a:prstGeom prst="roundRect">
              <a:avLst>
                <a:gd name="adj" fmla="val 890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5307465" y="5216893"/>
              <a:ext cx="1750143" cy="1353349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矩形 1"/>
          <p:cNvSpPr/>
          <p:nvPr userDrawn="1"/>
        </p:nvSpPr>
        <p:spPr>
          <a:xfrm>
            <a:off x="253198" y="2632364"/>
            <a:ext cx="3810802" cy="871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26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782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2"/>
          <p:cNvSpPr>
            <a:spLocks noGrp="1"/>
          </p:cNvSpPr>
          <p:nvPr>
            <p:ph type="sldNum" sz="quarter" idx="10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B12B977-F88E-40C7-9BB7-5B38BFCF5DF7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4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隔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3075"/>
            <a:ext cx="91498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4" name="群組 3"/>
          <p:cNvGrpSpPr/>
          <p:nvPr userDrawn="1"/>
        </p:nvGrpSpPr>
        <p:grpSpPr>
          <a:xfrm>
            <a:off x="67377" y="1227944"/>
            <a:ext cx="8958636" cy="2070131"/>
            <a:chOff x="67377" y="1227944"/>
            <a:chExt cx="8958636" cy="207013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9092" r="1066" b="2430"/>
            <a:stretch/>
          </p:blipFill>
          <p:spPr>
            <a:xfrm>
              <a:off x="67377" y="1227944"/>
              <a:ext cx="2981301" cy="206823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199" y="1437787"/>
              <a:ext cx="2917593" cy="588110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1885505" y="2105015"/>
              <a:ext cx="7140508" cy="1193060"/>
              <a:chOff x="1885505" y="2124266"/>
              <a:chExt cx="7140508" cy="1193060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" t="1645" r="73170"/>
              <a:stretch/>
            </p:blipFill>
            <p:spPr>
              <a:xfrm>
                <a:off x="1885505" y="2128414"/>
                <a:ext cx="1417330" cy="1187014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22" r="1393"/>
              <a:stretch/>
            </p:blipFill>
            <p:spPr>
              <a:xfrm>
                <a:off x="3330663" y="2124920"/>
                <a:ext cx="1921155" cy="1191942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6133" y="2124266"/>
                <a:ext cx="1940573" cy="1191943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1021" y="2133839"/>
                <a:ext cx="1764992" cy="1183487"/>
              </a:xfrm>
              <a:prstGeom prst="rect">
                <a:avLst/>
              </a:prstGeom>
            </p:spPr>
          </p:pic>
        </p:grpSp>
      </p:grpSp>
      <p:sp>
        <p:nvSpPr>
          <p:cNvPr id="14" name="文字版面配置區 13"/>
          <p:cNvSpPr>
            <a:spLocks noGrp="1"/>
          </p:cNvSpPr>
          <p:nvPr>
            <p:ph type="body" sz="quarter" idx="10"/>
          </p:nvPr>
        </p:nvSpPr>
        <p:spPr>
          <a:xfrm>
            <a:off x="0" y="3694113"/>
            <a:ext cx="9144000" cy="9572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 contourW="25400">
              <a:bevelT w="25400" h="55880" prst="artDeco"/>
              <a:contourClr>
                <a:schemeClr val="bg1"/>
              </a:contourClr>
            </a:sp3d>
          </a:bodyPr>
          <a:lstStyle>
            <a:lvl1pPr marL="0" indent="0" algn="ctr">
              <a:buNone/>
              <a:defRPr lang="zh-TW" altLang="en-US" sz="6000" b="1" kern="0" spc="50" dirty="0">
                <a:ln w="11430">
                  <a:noFill/>
                </a:ln>
                <a:solidFill>
                  <a:srgbClr val="2F559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grpSp>
        <p:nvGrpSpPr>
          <p:cNvPr id="16" name="群組 15"/>
          <p:cNvGrpSpPr/>
          <p:nvPr userDrawn="1"/>
        </p:nvGrpSpPr>
        <p:grpSpPr>
          <a:xfrm>
            <a:off x="7863839" y="6476854"/>
            <a:ext cx="1291228" cy="393846"/>
            <a:chOff x="7854214" y="6464154"/>
            <a:chExt cx="1291228" cy="393846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CF9E8"/>
                </a:clrFrom>
                <a:clrTo>
                  <a:srgbClr val="FCF9E8">
                    <a:alpha val="0"/>
                  </a:srgbClr>
                </a:clrTo>
              </a:clrChange>
            </a:blip>
            <a:srcRect b="4960"/>
            <a:stretch/>
          </p:blipFill>
          <p:spPr>
            <a:xfrm>
              <a:off x="8562572" y="6464154"/>
              <a:ext cx="582870" cy="340901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BF8E7"/>
                </a:clrFrom>
                <a:clrTo>
                  <a:srgbClr val="FBF8E7">
                    <a:alpha val="0"/>
                  </a:srgbClr>
                </a:clrTo>
              </a:clrChange>
            </a:blip>
            <a:srcRect t="1" b="4234"/>
            <a:stretch/>
          </p:blipFill>
          <p:spPr>
            <a:xfrm>
              <a:off x="7987586" y="6483404"/>
              <a:ext cx="594236" cy="322870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3127" t="-15997" b="-1"/>
            <a:stretch/>
          </p:blipFill>
          <p:spPr>
            <a:xfrm>
              <a:off x="7854214" y="6795436"/>
              <a:ext cx="1289785" cy="6256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</p:grpSp>
      <p:sp>
        <p:nvSpPr>
          <p:cNvPr id="21" name="矩形 20"/>
          <p:cNvSpPr/>
          <p:nvPr userDrawn="1"/>
        </p:nvSpPr>
        <p:spPr>
          <a:xfrm>
            <a:off x="39390" y="3327137"/>
            <a:ext cx="8986623" cy="48157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1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31" y="22083"/>
            <a:ext cx="1489877" cy="305825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-914400" y="-312738"/>
            <a:ext cx="904522" cy="143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-225778" y="-492125"/>
            <a:ext cx="1869723" cy="474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11" name="群組 10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3498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7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52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65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399" y="603314"/>
            <a:ext cx="8256833" cy="814323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600206"/>
            <a:ext cx="825683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318000" y="6429375"/>
            <a:ext cx="4826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209BE11-5523-4C4D-B1A6-314D5B37F5FE}" type="slidenum">
              <a:rPr kumimoji="0" lang="zh-TW" altLang="en-US">
                <a:solidFill>
                  <a:srgbClr val="000000"/>
                </a:solidFill>
                <a:latin typeface="Arial"/>
                <a:ea typeface="微軟正黑體" panose="020B0604030504040204" pitchFamily="34" charset="-120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>
              <a:solidFill>
                <a:srgbClr val="000000"/>
              </a:solidFill>
              <a:latin typeface="Arial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810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10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7.xml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8.xml"/><Relationship Id="rId16" Type="http://schemas.microsoft.com/office/2007/relationships/hdphoto" Target="../media/hdphoto2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microsoft.com/office/2007/relationships/hdphoto" Target="../media/hdphoto1.wdp"/><Relationship Id="rId22" Type="http://schemas.microsoft.com/office/2007/relationships/hdphoto" Target="../media/hdphoto4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50.xml"/><Relationship Id="rId21" Type="http://schemas.microsoft.com/office/2007/relationships/hdphoto" Target="../media/hdphoto3.wdp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3.png"/><Relationship Id="rId10" Type="http://schemas.openxmlformats.org/officeDocument/2006/relationships/slideLayout" Target="../slideLayouts/slideLayout57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8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5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2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8" r:id="rId5"/>
    <p:sldLayoutId id="2147484129" r:id="rId6"/>
    <p:sldLayoutId id="214748413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 userDrawn="1"/>
        </p:nvSpPr>
        <p:spPr>
          <a:xfrm>
            <a:off x="9625" y="9624"/>
            <a:ext cx="9137128" cy="68580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2" name="群組 1"/>
          <p:cNvGrpSpPr/>
          <p:nvPr userDrawn="1"/>
        </p:nvGrpSpPr>
        <p:grpSpPr>
          <a:xfrm>
            <a:off x="0" y="30622"/>
            <a:ext cx="9145442" cy="6837002"/>
            <a:chOff x="0" y="30622"/>
            <a:chExt cx="9145442" cy="6837002"/>
          </a:xfrm>
        </p:grpSpPr>
        <p:grpSp>
          <p:nvGrpSpPr>
            <p:cNvPr id="3" name="群組 2"/>
            <p:cNvGrpSpPr/>
            <p:nvPr/>
          </p:nvGrpSpPr>
          <p:grpSpPr>
            <a:xfrm>
              <a:off x="7834964" y="6396779"/>
              <a:ext cx="1310478" cy="384783"/>
              <a:chOff x="7825339" y="6416034"/>
              <a:chExt cx="1310478" cy="384783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CF9E8"/>
                  </a:clrFrom>
                  <a:clrTo>
                    <a:srgbClr val="FCF9E8">
                      <a:alpha val="0"/>
                    </a:srgbClr>
                  </a:clrTo>
                </a:clrChange>
              </a:blip>
              <a:srcRect b="4960"/>
              <a:stretch/>
            </p:blipFill>
            <p:spPr>
              <a:xfrm>
                <a:off x="8552947" y="6416034"/>
                <a:ext cx="582870" cy="340901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BF8E7"/>
                  </a:clrFrom>
                  <a:clrTo>
                    <a:srgbClr val="FBF8E7">
                      <a:alpha val="0"/>
                    </a:srgbClr>
                  </a:clrTo>
                </a:clrChange>
              </a:blip>
              <a:srcRect t="1" b="4234"/>
              <a:stretch/>
            </p:blipFill>
            <p:spPr>
              <a:xfrm>
                <a:off x="7977961" y="6435284"/>
                <a:ext cx="594236" cy="322870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42643" t="-38084" b="-3"/>
              <a:stretch/>
            </p:blipFill>
            <p:spPr>
              <a:xfrm>
                <a:off x="7825339" y="6737685"/>
                <a:ext cx="1300853" cy="631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</p:pic>
        </p:grpSp>
        <p:grpSp>
          <p:nvGrpSpPr>
            <p:cNvPr id="4" name="群組 3"/>
            <p:cNvGrpSpPr/>
            <p:nvPr/>
          </p:nvGrpSpPr>
          <p:grpSpPr>
            <a:xfrm>
              <a:off x="0" y="6718434"/>
              <a:ext cx="9144000" cy="149190"/>
              <a:chOff x="0" y="-2"/>
              <a:chExt cx="9144000" cy="144381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981202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38603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19805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86599" y="-2"/>
                <a:ext cx="2057401" cy="144379"/>
              </a:xfrm>
              <a:prstGeom prst="rect">
                <a:avLst/>
              </a:prstGeom>
            </p:spPr>
          </p:pic>
        </p:grpSp>
        <p:grpSp>
          <p:nvGrpSpPr>
            <p:cNvPr id="5" name="群組 4"/>
            <p:cNvGrpSpPr/>
            <p:nvPr/>
          </p:nvGrpSpPr>
          <p:grpSpPr>
            <a:xfrm flipV="1">
              <a:off x="97334" y="440088"/>
              <a:ext cx="8936168" cy="67640"/>
              <a:chOff x="0" y="-2"/>
              <a:chExt cx="9144000" cy="144381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0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981202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038603" y="-1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19805" y="0"/>
                <a:ext cx="2057401" cy="144379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86599" y="-2"/>
                <a:ext cx="2057401" cy="144379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748" y="30622"/>
              <a:ext cx="1953928" cy="393861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6639176" y="40247"/>
              <a:ext cx="2394324" cy="384137"/>
              <a:chOff x="6639176" y="40247"/>
              <a:chExt cx="2394324" cy="384137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" t="1645" r="73170"/>
              <a:stretch/>
            </p:blipFill>
            <p:spPr>
              <a:xfrm>
                <a:off x="6639176" y="40247"/>
                <a:ext cx="475253" cy="380591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22" r="1393"/>
              <a:stretch/>
            </p:blipFill>
            <p:spPr>
              <a:xfrm>
                <a:off x="7123760" y="42213"/>
                <a:ext cx="644193" cy="382171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9460" y="42003"/>
                <a:ext cx="650704" cy="382172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1671" y="41986"/>
                <a:ext cx="591829" cy="379460"/>
              </a:xfrm>
              <a:prstGeom prst="rect">
                <a:avLst/>
              </a:prstGeom>
            </p:spPr>
          </p:pic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99" y="67226"/>
              <a:ext cx="664229" cy="351962"/>
            </a:xfrm>
            <a:prstGeom prst="rect">
              <a:avLst/>
            </a:prstGeom>
          </p:spPr>
        </p:pic>
      </p:grpSp>
      <p:sp>
        <p:nvSpPr>
          <p:cNvPr id="29" name="內容版面配置區 2"/>
          <p:cNvSpPr txBox="1">
            <a:spLocks/>
          </p:cNvSpPr>
          <p:nvPr userDrawn="1"/>
        </p:nvSpPr>
        <p:spPr bwMode="auto">
          <a:xfrm>
            <a:off x="-198581" y="2381987"/>
            <a:ext cx="8936166" cy="928688"/>
          </a:xfrm>
          <a:prstGeom prst="rect">
            <a:avLst/>
          </a:prstGeom>
          <a:noFill/>
          <a:ln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TW"/>
            </a:defPPr>
            <a:lvl1pPr indent="3175" algn="ctr">
              <a:defRPr sz="4000" b="1" kern="0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4800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3175"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800" b="1" kern="0" spc="50" dirty="0">
          <a:ln w="11430"/>
          <a:solidFill>
            <a:srgbClr val="2F5597"/>
          </a:soli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1246D43-B32A-4C75-98CF-2EB0FFC582B6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2021/3/11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61412"/>
            <a:ext cx="9144000" cy="722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01103" y="6624083"/>
            <a:ext cx="9346204" cy="239353"/>
            <a:chOff x="-92700" y="6331415"/>
            <a:chExt cx="9346204" cy="511236"/>
          </a:xfrm>
        </p:grpSpPr>
        <p:grpSp>
          <p:nvGrpSpPr>
            <p:cNvPr id="14" name="群組 13"/>
            <p:cNvGrpSpPr/>
            <p:nvPr/>
          </p:nvGrpSpPr>
          <p:grpSpPr>
            <a:xfrm>
              <a:off x="-92700" y="6331415"/>
              <a:ext cx="8759804" cy="510363"/>
              <a:chOff x="203792" y="6182906"/>
              <a:chExt cx="8759804" cy="653828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03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0638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127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2" y="6182906"/>
                <a:ext cx="2402958" cy="653828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4980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46" y="6332288"/>
              <a:ext cx="2402958" cy="51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296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b="1" kern="1200" spc="50" dirty="0" smtClean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5E9735F-6624-4DFC-B93C-ABF7C7915238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2021/3/11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61412"/>
            <a:ext cx="9144000" cy="7223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13" name="群組 12"/>
          <p:cNvGrpSpPr/>
          <p:nvPr userDrawn="1"/>
        </p:nvGrpSpPr>
        <p:grpSpPr>
          <a:xfrm>
            <a:off x="-101103" y="6624083"/>
            <a:ext cx="9346204" cy="239353"/>
            <a:chOff x="-92700" y="6331415"/>
            <a:chExt cx="9346204" cy="511236"/>
          </a:xfrm>
        </p:grpSpPr>
        <p:grpSp>
          <p:nvGrpSpPr>
            <p:cNvPr id="14" name="群組 13"/>
            <p:cNvGrpSpPr/>
            <p:nvPr/>
          </p:nvGrpSpPr>
          <p:grpSpPr>
            <a:xfrm>
              <a:off x="-92700" y="6331415"/>
              <a:ext cx="8759804" cy="510363"/>
              <a:chOff x="203792" y="6182906"/>
              <a:chExt cx="8759804" cy="653828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303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60638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127" y="6182906"/>
                <a:ext cx="2402958" cy="653828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4980" r="949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92" y="6182906"/>
                <a:ext cx="2402958" cy="653828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4980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546" y="6332288"/>
              <a:ext cx="2402958" cy="510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99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b="1" kern="1200" spc="50" dirty="0" smtClean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BF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804A59-9212-4B61-96AD-14D3894C6B5A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2021/3/11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086600" y="63455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5F9C0B6-C9BD-4C15-BB0E-16C2889549C0}" type="slidenum">
              <a:rPr kumimoji="0" lang="zh-TW" altLang="en-US" smtClean="0"/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" y="75617"/>
            <a:ext cx="2198204" cy="435117"/>
          </a:xfrm>
          <a:prstGeom prst="rect">
            <a:avLst/>
          </a:prstGeom>
        </p:spPr>
      </p:pic>
      <p:grpSp>
        <p:nvGrpSpPr>
          <p:cNvPr id="25" name="群組 24"/>
          <p:cNvGrpSpPr/>
          <p:nvPr userDrawn="1"/>
        </p:nvGrpSpPr>
        <p:grpSpPr>
          <a:xfrm>
            <a:off x="-10633" y="562581"/>
            <a:ext cx="9164287" cy="73299"/>
            <a:chOff x="-10633" y="562581"/>
            <a:chExt cx="9164287" cy="73299"/>
          </a:xfrm>
        </p:grpSpPr>
        <p:sp>
          <p:nvSpPr>
            <p:cNvPr id="26" name="직사각형 2"/>
            <p:cNvSpPr/>
            <p:nvPr userDrawn="1"/>
          </p:nvSpPr>
          <p:spPr>
            <a:xfrm flipV="1">
              <a:off x="4617654" y="563880"/>
              <a:ext cx="4536000" cy="72000"/>
            </a:xfrm>
            <a:prstGeom prst="rect">
              <a:avLst/>
            </a:prstGeom>
            <a:solidFill>
              <a:srgbClr val="71C6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"/>
            <p:cNvSpPr/>
            <p:nvPr userDrawn="1"/>
          </p:nvSpPr>
          <p:spPr>
            <a:xfrm flipV="1">
              <a:off x="1702122" y="562581"/>
              <a:ext cx="2916000" cy="72000"/>
            </a:xfrm>
            <a:prstGeom prst="rect">
              <a:avLst/>
            </a:prstGeom>
            <a:solidFill>
              <a:srgbClr val="97D6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"/>
            <p:cNvSpPr/>
            <p:nvPr userDrawn="1"/>
          </p:nvSpPr>
          <p:spPr>
            <a:xfrm flipV="1">
              <a:off x="-10633" y="563167"/>
              <a:ext cx="1728000" cy="72000"/>
            </a:xfrm>
            <a:prstGeom prst="rect">
              <a:avLst/>
            </a:prstGeom>
            <a:solidFill>
              <a:srgbClr val="BD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群組 28"/>
          <p:cNvGrpSpPr/>
          <p:nvPr userDrawn="1"/>
        </p:nvGrpSpPr>
        <p:grpSpPr>
          <a:xfrm>
            <a:off x="7729870" y="-162001"/>
            <a:ext cx="1424763" cy="806277"/>
            <a:chOff x="4818888" y="4732814"/>
            <a:chExt cx="4315968" cy="2184988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8750" b="15275"/>
            <a:stretch/>
          </p:blipFill>
          <p:spPr>
            <a:xfrm>
              <a:off x="6747636" y="4732814"/>
              <a:ext cx="2331719" cy="21849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100000" l="0" r="100000">
                          <a14:foregroundMark x1="3718" y1="76346" x2="3718" y2="76346"/>
                          <a14:foregroundMark x1="3333" y1="78654" x2="3333" y2="78654"/>
                          <a14:foregroundMark x1="7308" y1="77115" x2="7308" y2="77115"/>
                          <a14:foregroundMark x1="6410" y1="80962" x2="6410" y2="80962"/>
                          <a14:foregroundMark x1="6154" y1="81923" x2="6154" y2="81923"/>
                          <a14:backgroundMark x1="96795" y1="48846" x2="96795" y2="48846"/>
                          <a14:backgroundMark x1="11282" y1="64038" x2="11282" y2="64038"/>
                          <a14:backgroundMark x1="4744" y1="78077" x2="4744" y2="78077"/>
                          <a14:backgroundMark x1="2308" y1="82500" x2="2308" y2="82500"/>
                          <a14:backgroundMark x1="1282" y1="79423" x2="1282" y2="79423"/>
                          <a14:backgroundMark x1="8846" y1="78846" x2="8846" y2="78846"/>
                          <a14:backgroundMark x1="769" y1="75000" x2="769" y2="75000"/>
                          <a14:backgroundMark x1="94872" y1="55192" x2="94872" y2="55192"/>
                          <a14:backgroundMark x1="97949" y1="65769" x2="97949" y2="65769"/>
                          <a14:backgroundMark x1="91282" y1="62885" x2="91282" y2="62885"/>
                          <a14:backgroundMark x1="1795" y1="88654" x2="1795" y2="88654"/>
                          <a14:backgroundMark x1="3205" y1="73462" x2="3205" y2="73462"/>
                          <a14:backgroundMark x1="6154" y1="83462" x2="6154" y2="83462"/>
                          <a14:backgroundMark x1="5769" y1="81346" x2="5769" y2="81346"/>
                          <a14:backgroundMark x1="7564" y1="76346" x2="7564" y2="76346"/>
                          <a14:backgroundMark x1="3333" y1="85769" x2="3333" y2="85769"/>
                          <a14:backgroundMark x1="11282" y1="78269" x2="11282" y2="78269"/>
                          <a14:backgroundMark x1="4615" y1="78654" x2="4615" y2="78654"/>
                          <a14:backgroundMark x1="4615" y1="79038" x2="4615" y2="79038"/>
                          <a14:backgroundMark x1="3974" y1="80962" x2="3974" y2="80962"/>
                          <a14:backgroundMark x1="10000" y1="70385" x2="10000" y2="70385"/>
                          <a14:backgroundMark x1="3718" y1="74808" x2="3718" y2="74808"/>
                          <a14:backgroundMark x1="3974" y1="75577" x2="3974" y2="75577"/>
                          <a14:backgroundMark x1="5513" y1="75962" x2="5513" y2="75962"/>
                          <a14:backgroundMark x1="5513" y1="79808" x2="5513" y2="79808"/>
                          <a14:backgroundMark x1="7564" y1="79038" x2="7564" y2="79038"/>
                          <a14:backgroundMark x1="5769" y1="80192" x2="5769" y2="80192"/>
                          <a14:backgroundMark x1="5128" y1="77885" x2="5128" y2="77885"/>
                          <a14:backgroundMark x1="94816" y1="36806" x2="94816" y2="36806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/>
            <a:stretch/>
          </p:blipFill>
          <p:spPr>
            <a:xfrm>
              <a:off x="4818888" y="5181785"/>
              <a:ext cx="2483131" cy="17301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572" b="100000" l="200" r="100000">
                          <a14:foregroundMark x1="79827" y1="87123" x2="79827" y2="87123"/>
                          <a14:foregroundMark x1="79827" y1="85169" x2="79827" y2="8516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0" t="49609" r="18500" b="19138"/>
            <a:stretch/>
          </p:blipFill>
          <p:spPr>
            <a:xfrm>
              <a:off x="8264498" y="5718957"/>
              <a:ext cx="870358" cy="1177200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206357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4225" r:id="rId12"/>
    <p:sldLayoutId id="21474842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zh-TW" altLang="en-US" sz="4400" b="1" kern="1200" spc="50" dirty="0">
          <a:ln w="0">
            <a:solidFill>
              <a:schemeClr val="accent3">
                <a:lumMod val="75000"/>
              </a:schemeClr>
            </a:solidFill>
          </a:ln>
          <a:solidFill>
            <a:srgbClr val="50786E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928BF76D-35B6-4459-B8C4-C5F5A7BD291F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2021/3/11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7640632" y="6225152"/>
            <a:ext cx="1427168" cy="556648"/>
            <a:chOff x="7552917" y="6228909"/>
            <a:chExt cx="1427168" cy="55664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 userDrawn="1"/>
        </p:nvGrpSpPr>
        <p:grpSpPr>
          <a:xfrm>
            <a:off x="76200" y="80256"/>
            <a:ext cx="1960202" cy="391552"/>
            <a:chOff x="2873261" y="4686879"/>
            <a:chExt cx="3565514" cy="718714"/>
          </a:xfrm>
        </p:grpSpPr>
        <p:sp>
          <p:nvSpPr>
            <p:cNvPr id="14" name="橢圓 13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26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56974" y="453079"/>
            <a:ext cx="898615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grpSp>
        <p:nvGrpSpPr>
          <p:cNvPr id="50" name="群組 49"/>
          <p:cNvGrpSpPr/>
          <p:nvPr userDrawn="1"/>
        </p:nvGrpSpPr>
        <p:grpSpPr>
          <a:xfrm>
            <a:off x="4989286" y="19250"/>
            <a:ext cx="2205439" cy="433863"/>
            <a:chOff x="2873261" y="4686879"/>
            <a:chExt cx="3565514" cy="718714"/>
          </a:xfrm>
        </p:grpSpPr>
        <p:sp>
          <p:nvSpPr>
            <p:cNvPr id="51" name="橢圓 50"/>
            <p:cNvSpPr/>
            <p:nvPr/>
          </p:nvSpPr>
          <p:spPr>
            <a:xfrm>
              <a:off x="3003082" y="4812633"/>
              <a:ext cx="433137" cy="4331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61" y="4686879"/>
              <a:ext cx="3565514" cy="718714"/>
            </a:xfrm>
            <a:prstGeom prst="rect">
              <a:avLst/>
            </a:prstGeom>
          </p:spPr>
        </p:pic>
      </p:grpSp>
      <p:grpSp>
        <p:nvGrpSpPr>
          <p:cNvPr id="53" name="群組 52"/>
          <p:cNvGrpSpPr/>
          <p:nvPr userDrawn="1"/>
        </p:nvGrpSpPr>
        <p:grpSpPr>
          <a:xfrm>
            <a:off x="7202661" y="2792"/>
            <a:ext cx="1840464" cy="449162"/>
            <a:chOff x="3411538" y="5200867"/>
            <a:chExt cx="2348990" cy="593541"/>
          </a:xfrm>
        </p:grpSpPr>
        <p:pic>
          <p:nvPicPr>
            <p:cNvPr id="54" name="圖片 53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t="55424" r="-1"/>
            <a:stretch/>
          </p:blipFill>
          <p:spPr>
            <a:xfrm>
              <a:off x="4943406" y="5200867"/>
              <a:ext cx="817122" cy="593541"/>
            </a:xfrm>
            <a:prstGeom prst="roundRect">
              <a:avLst>
                <a:gd name="adj" fmla="val 15462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圖片 54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9"/>
            <a:stretch/>
          </p:blipFill>
          <p:spPr>
            <a:xfrm>
              <a:off x="3411538" y="5210492"/>
              <a:ext cx="765369" cy="5746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圖片 55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37"/>
            <a:stretch/>
          </p:blipFill>
          <p:spPr>
            <a:xfrm>
              <a:off x="4192199" y="5219557"/>
              <a:ext cx="741251" cy="573194"/>
            </a:xfrm>
            <a:prstGeom prst="roundRect">
              <a:avLst>
                <a:gd name="adj" fmla="val 1215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7" name="群組 56"/>
          <p:cNvGrpSpPr/>
          <p:nvPr userDrawn="1"/>
        </p:nvGrpSpPr>
        <p:grpSpPr>
          <a:xfrm>
            <a:off x="7639542" y="6209659"/>
            <a:ext cx="1427168" cy="556648"/>
            <a:chOff x="7552917" y="6228909"/>
            <a:chExt cx="1427168" cy="556648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093" y="6228909"/>
              <a:ext cx="669992" cy="556648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917" y="6294213"/>
              <a:ext cx="831564" cy="476243"/>
            </a:xfrm>
            <a:prstGeom prst="rect">
              <a:avLst/>
            </a:prstGeom>
          </p:spPr>
        </p:pic>
      </p:grpSp>
      <p:sp>
        <p:nvSpPr>
          <p:cNvPr id="60" name="投影片編號版面配置區 2"/>
          <p:cNvSpPr>
            <a:spLocks noGrp="1"/>
          </p:cNvSpPr>
          <p:nvPr>
            <p:ph type="sldNum" sz="quarter" idx="4"/>
          </p:nvPr>
        </p:nvSpPr>
        <p:spPr>
          <a:xfrm>
            <a:off x="-1806" y="6477302"/>
            <a:ext cx="839204" cy="365125"/>
          </a:xfrm>
          <a:prstGeom prst="rect">
            <a:avLst/>
          </a:prstGeom>
        </p:spPr>
        <p:txBody>
          <a:bodyPr/>
          <a:lstStyle>
            <a:lvl1pPr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B12B977-F88E-40C7-9BB7-5B38BFCF5DF7}" type="slidenum">
              <a:rPr kumimoji="0" lang="zh-TW" altLang="en-US" smtClean="0">
                <a:solidFill>
                  <a:prstClr val="black"/>
                </a:solidFill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11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png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data.cdc.gov.tw/api/3/action/datastore_search?resource_id=5f2ee3db-7d48-4b09-b11c-d38fb2815add&amp;limit=5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png"/><Relationship Id="rId4" Type="http://schemas.openxmlformats.org/officeDocument/2006/relationships/image" Target="../media/image5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s://app.powerbi.com/view?r=eyJrIjoiNTVlZDM3ZGQtOGJiMS00NzBjLTkzMDAtYWIzOTJiYmMyMWQ2IiwidCI6IjU2MWU3YmZiLWM5MWYtNGEwZi1hMzBiLTZiMmEzYjc3Mzk1MyIsImMiOjEwfQ%3D%3D" TargetMode="External"/><Relationship Id="rId1" Type="http://schemas.openxmlformats.org/officeDocument/2006/relationships/slideLayout" Target="../slideLayouts/slideLayout4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zh-tw/dax/dax-operator-reference" TargetMode="External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48048" y="1305396"/>
            <a:ext cx="8062912" cy="1470025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Power BI</a:t>
            </a:r>
            <a:r>
              <a:rPr lang="zh-TW" altLang="en-US" sz="4000" dirty="0"/>
              <a:t> </a:t>
            </a:r>
            <a:r>
              <a:rPr lang="zh-TW" altLang="en-US" sz="4000" dirty="0" smtClean="0"/>
              <a:t>統計指標實作教學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endParaRPr lang="zh-TW" altLang="en-US" sz="2400" dirty="0"/>
          </a:p>
        </p:txBody>
      </p:sp>
      <p:pic>
        <p:nvPicPr>
          <p:cNvPr id="6" name="Picture 9" descr="淡門急診大樓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30942"/>
            <a:ext cx="3692006" cy="239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台北馬偕外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942"/>
            <a:ext cx="3600450" cy="23955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48048" y="3140968"/>
            <a:ext cx="8062912" cy="2169320"/>
          </a:xfrm>
        </p:spPr>
        <p:txBody>
          <a:bodyPr/>
          <a:lstStyle/>
          <a:p>
            <a:r>
              <a:rPr lang="zh-TW" altLang="en-US" dirty="0"/>
              <a:t>資訊室主任</a:t>
            </a:r>
            <a:r>
              <a:rPr lang="zh-TW" altLang="en-US" dirty="0" smtClean="0"/>
              <a:t>：鄭聰貴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20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effectLst/>
              </a:rPr>
              <a:t>疫情儀錶板實作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第一步</a:t>
            </a:r>
            <a:r>
              <a:rPr lang="en-US" altLang="zh-TW" sz="3200" dirty="0"/>
              <a:t>: </a:t>
            </a:r>
            <a:r>
              <a:rPr lang="zh-TW" altLang="en-US" sz="3200" dirty="0"/>
              <a:t>資料如何取得呢</a:t>
            </a:r>
            <a:r>
              <a:rPr lang="en-US" altLang="zh-TW" sz="3200" dirty="0" smtClean="0"/>
              <a:t>?</a:t>
            </a:r>
          </a:p>
          <a:p>
            <a:r>
              <a:rPr lang="zh-TW" altLang="en-US" sz="3200" dirty="0"/>
              <a:t>第二步</a:t>
            </a:r>
            <a:r>
              <a:rPr lang="en-US" altLang="zh-TW" sz="3200" dirty="0"/>
              <a:t>: </a:t>
            </a:r>
            <a:r>
              <a:rPr lang="zh-TW" altLang="en-US" sz="3200" dirty="0"/>
              <a:t>進到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匯入</a:t>
            </a:r>
            <a:r>
              <a:rPr lang="zh-TW" altLang="en-US" sz="3200" dirty="0" smtClean="0"/>
              <a:t>資料</a:t>
            </a:r>
            <a:endParaRPr lang="en-US" altLang="zh-TW" sz="3200" dirty="0" smtClean="0"/>
          </a:p>
          <a:p>
            <a:r>
              <a:rPr lang="zh-TW" altLang="en-US" sz="3200" dirty="0"/>
              <a:t>第三步</a:t>
            </a:r>
            <a:r>
              <a:rPr lang="en-US" altLang="zh-TW" sz="3200" dirty="0"/>
              <a:t>: </a:t>
            </a:r>
            <a:r>
              <a:rPr lang="zh-TW" altLang="en-US" sz="3200" dirty="0"/>
              <a:t>建立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視覺</a:t>
            </a:r>
            <a:r>
              <a:rPr lang="zh-TW" altLang="en-US" sz="3200" dirty="0" smtClean="0"/>
              <a:t>圖表</a:t>
            </a:r>
            <a:endParaRPr lang="en-US" altLang="zh-TW" sz="3200" dirty="0" smtClean="0"/>
          </a:p>
          <a:p>
            <a:r>
              <a:rPr lang="zh-TW" altLang="en-US" sz="3200" dirty="0"/>
              <a:t>第四步</a:t>
            </a:r>
            <a:r>
              <a:rPr lang="en-US" altLang="zh-TW" sz="3200" dirty="0"/>
              <a:t>: </a:t>
            </a:r>
            <a:r>
              <a:rPr lang="zh-TW" altLang="en-US" sz="3200" dirty="0"/>
              <a:t>優化 </a:t>
            </a:r>
            <a:r>
              <a:rPr lang="en-US" altLang="zh-TW" sz="3200" dirty="0"/>
              <a:t>Power BI </a:t>
            </a:r>
            <a:r>
              <a:rPr lang="zh-TW" altLang="en-US" sz="3200" dirty="0"/>
              <a:t>視覺報表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3" y="1537265"/>
            <a:ext cx="6269017" cy="49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" y="1825624"/>
            <a:ext cx="8912547" cy="26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" y="1825624"/>
            <a:ext cx="8912547" cy="263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5" y="1555944"/>
            <a:ext cx="8736832" cy="44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新增資料行</a:t>
            </a:r>
            <a:r>
              <a:rPr lang="en-US" altLang="zh-TW" dirty="0" smtClean="0"/>
              <a:t>_</a:t>
            </a:r>
            <a:r>
              <a:rPr lang="zh-TW" altLang="en-US" dirty="0" smtClean="0"/>
              <a:t>單價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單價 </a:t>
            </a:r>
            <a:r>
              <a:rPr lang="en-US" altLang="zh-TW" dirty="0"/>
              <a:t>= RELATED('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價格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獲利 </a:t>
            </a:r>
            <a:r>
              <a:rPr lang="en-US" altLang="zh-TW" dirty="0"/>
              <a:t>= [</a:t>
            </a:r>
            <a:r>
              <a:rPr lang="zh-TW" altLang="en-US" dirty="0"/>
              <a:t>單價</a:t>
            </a:r>
            <a:r>
              <a:rPr lang="en-US" altLang="zh-TW" dirty="0"/>
              <a:t>] - [</a:t>
            </a:r>
            <a:r>
              <a:rPr lang="zh-TW" altLang="en-US" dirty="0"/>
              <a:t>成本</a:t>
            </a:r>
            <a:r>
              <a:rPr lang="en-US" altLang="zh-TW" dirty="0"/>
              <a:t>]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25" y="3015046"/>
            <a:ext cx="8129924" cy="16331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8" y="5085541"/>
            <a:ext cx="8523839" cy="11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新增量值</a:t>
            </a:r>
            <a:r>
              <a:rPr lang="en-US" altLang="zh-TW" dirty="0" smtClean="0"/>
              <a:t>_</a:t>
            </a:r>
            <a:r>
              <a:rPr lang="zh-TW" altLang="en-US" dirty="0" smtClean="0"/>
              <a:t>銷售金額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809" y="1278870"/>
            <a:ext cx="7886700" cy="4351338"/>
          </a:xfrm>
        </p:spPr>
        <p:txBody>
          <a:bodyPr/>
          <a:lstStyle/>
          <a:p>
            <a:r>
              <a:rPr lang="zh-TW" altLang="en-US" dirty="0"/>
              <a:t>銷售金額 </a:t>
            </a:r>
            <a:r>
              <a:rPr lang="en-US" altLang="zh-TW" dirty="0"/>
              <a:t>= </a:t>
            </a:r>
            <a:r>
              <a:rPr lang="en-US" altLang="zh-TW" dirty="0" err="1"/>
              <a:t>sumx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',[</a:t>
            </a:r>
            <a:r>
              <a:rPr lang="zh-TW" altLang="en-US" dirty="0"/>
              <a:t>數量</a:t>
            </a:r>
            <a:r>
              <a:rPr lang="en-US" altLang="zh-TW" dirty="0"/>
              <a:t>]*[</a:t>
            </a:r>
            <a:r>
              <a:rPr lang="zh-TW" altLang="en-US" dirty="0"/>
              <a:t>單價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總獲利金 </a:t>
            </a:r>
            <a:r>
              <a:rPr lang="en-US" altLang="zh-TW" dirty="0"/>
              <a:t>= </a:t>
            </a:r>
            <a:r>
              <a:rPr lang="en-US" altLang="zh-TW" dirty="0" err="1"/>
              <a:t>sumx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',[</a:t>
            </a:r>
            <a:r>
              <a:rPr lang="zh-TW" altLang="en-US" dirty="0"/>
              <a:t>數量</a:t>
            </a:r>
            <a:r>
              <a:rPr lang="en-US" altLang="zh-TW" dirty="0"/>
              <a:t>]*[</a:t>
            </a:r>
            <a:r>
              <a:rPr lang="zh-TW" altLang="en-US" dirty="0"/>
              <a:t>獲利</a:t>
            </a:r>
            <a:r>
              <a:rPr lang="en-US" altLang="zh-TW" dirty="0"/>
              <a:t>])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823"/>
          <a:stretch/>
        </p:blipFill>
        <p:spPr>
          <a:xfrm>
            <a:off x="329576" y="2403835"/>
            <a:ext cx="2847619" cy="4212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42" y="2470027"/>
            <a:ext cx="5728074" cy="26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繪製散佈圖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145"/>
            <a:ext cx="8839607" cy="50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繪製主頁</a:t>
            </a:r>
            <a:r>
              <a:rPr lang="en-US" altLang="zh-TW" dirty="0" smtClean="0"/>
              <a:t>(</a:t>
            </a:r>
            <a:r>
              <a:rPr lang="zh-TW" altLang="en-US" dirty="0" smtClean="0"/>
              <a:t>銷售量統計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90688"/>
            <a:ext cx="8919377" cy="411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下鑽細項網頁</a:t>
            </a:r>
            <a:r>
              <a:rPr lang="en-US" altLang="zh-TW" dirty="0" smtClean="0"/>
              <a:t>(</a:t>
            </a:r>
            <a:r>
              <a:rPr lang="zh-TW" altLang="en-US" dirty="0"/>
              <a:t>三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 smtClean="0"/>
              <a:t>步驟</a:t>
            </a:r>
            <a:r>
              <a:rPr lang="en-US" altLang="zh-TW" sz="4800" dirty="0" smtClean="0"/>
              <a:t>1</a:t>
            </a:r>
            <a:r>
              <a:rPr lang="zh-TW" altLang="en-US" sz="4800" dirty="0" smtClean="0"/>
              <a:t>：建立細項網頁</a:t>
            </a:r>
            <a:endParaRPr lang="en-US" altLang="zh-TW" sz="4800" dirty="0" smtClean="0"/>
          </a:p>
          <a:p>
            <a:r>
              <a:rPr lang="zh-TW" altLang="en-US" sz="4800" dirty="0" smtClean="0"/>
              <a:t>步驟</a:t>
            </a:r>
            <a:r>
              <a:rPr lang="en-US" altLang="zh-TW" sz="4800" dirty="0" smtClean="0"/>
              <a:t>2</a:t>
            </a:r>
            <a:r>
              <a:rPr lang="zh-TW" altLang="en-US" sz="4800" dirty="0" smtClean="0"/>
              <a:t>：新增鑽研欄位</a:t>
            </a:r>
            <a:endParaRPr lang="en-US" altLang="zh-TW" sz="4800" dirty="0" smtClean="0"/>
          </a:p>
          <a:p>
            <a:r>
              <a:rPr lang="zh-TW" altLang="en-US" sz="4800" dirty="0" smtClean="0"/>
              <a:t>步驟</a:t>
            </a:r>
            <a:r>
              <a:rPr lang="en-US" altLang="zh-TW" sz="4800" dirty="0" smtClean="0"/>
              <a:t>3</a:t>
            </a:r>
            <a:r>
              <a:rPr lang="zh-TW" altLang="en-US" sz="4800" dirty="0" smtClean="0"/>
              <a:t>：執行下鑽</a:t>
            </a:r>
            <a:endParaRPr lang="en-US" altLang="zh-TW" sz="4800" dirty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24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下鑽細項網頁</a:t>
            </a:r>
            <a:r>
              <a:rPr lang="en-US" altLang="zh-TW" sz="3200" dirty="0" smtClean="0"/>
              <a:t>(</a:t>
            </a:r>
            <a:r>
              <a:rPr lang="zh-TW" altLang="en-US" sz="3200" dirty="0"/>
              <a:t>步驟</a:t>
            </a:r>
            <a:r>
              <a:rPr lang="en-US" altLang="zh-TW" sz="3200" dirty="0"/>
              <a:t>1</a:t>
            </a:r>
            <a:r>
              <a:rPr lang="zh-TW" altLang="en-US" sz="3200" dirty="0"/>
              <a:t>：建立細項</a:t>
            </a:r>
            <a:r>
              <a:rPr lang="zh-TW" altLang="en-US" sz="3200" dirty="0" smtClean="0"/>
              <a:t>網頁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109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18" y="1515663"/>
            <a:ext cx="7770632" cy="49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>
                <a:effectLst/>
              </a:rPr>
              <a:t>第一步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資料如何取得呢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7" y="2293208"/>
            <a:ext cx="6620403" cy="41454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r="36678" b="32418"/>
          <a:stretch/>
        </p:blipFill>
        <p:spPr>
          <a:xfrm>
            <a:off x="4435367" y="2005164"/>
            <a:ext cx="4402584" cy="3533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074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575" y="365125"/>
            <a:ext cx="8569475" cy="1325563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下鑽細項網頁</a:t>
            </a:r>
            <a:r>
              <a:rPr lang="en-US" altLang="zh-TW" sz="3200" dirty="0" smtClean="0"/>
              <a:t>(</a:t>
            </a:r>
            <a:r>
              <a:rPr lang="zh-TW" altLang="en-US" sz="3200" dirty="0"/>
              <a:t>步驟</a:t>
            </a:r>
            <a:r>
              <a:rPr lang="en-US" altLang="zh-TW" sz="3200" dirty="0"/>
              <a:t>2</a:t>
            </a:r>
            <a:r>
              <a:rPr lang="zh-TW" altLang="en-US" sz="3200" dirty="0"/>
              <a:t>：新增鑽研</a:t>
            </a:r>
            <a:r>
              <a:rPr lang="zh-TW" altLang="en-US" sz="3200" dirty="0" smtClean="0"/>
              <a:t>欄位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49" y="1614502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咖啡種類</a:t>
            </a:r>
            <a:r>
              <a:rPr lang="en-US" altLang="zh-TW" dirty="0" smtClean="0"/>
              <a:t>]</a:t>
            </a:r>
            <a:r>
              <a:rPr lang="zh-TW" altLang="en-US" dirty="0" smtClean="0"/>
              <a:t>為鑽研欄位</a:t>
            </a:r>
            <a:r>
              <a:rPr lang="en-US" altLang="zh-TW" dirty="0" smtClean="0"/>
              <a:t>_</a:t>
            </a:r>
            <a:r>
              <a:rPr lang="zh-TW" altLang="en-US" dirty="0" smtClean="0"/>
              <a:t>之後只要</a:t>
            </a:r>
            <a:r>
              <a:rPr lang="en-US" altLang="zh-TW" dirty="0"/>
              <a:t>[</a:t>
            </a:r>
            <a:r>
              <a:rPr lang="zh-TW" altLang="en-US" dirty="0"/>
              <a:t>咖啡種類</a:t>
            </a:r>
            <a:r>
              <a:rPr lang="en-US" altLang="zh-TW" dirty="0" smtClean="0"/>
              <a:t>]</a:t>
            </a:r>
            <a:r>
              <a:rPr lang="zh-TW" altLang="en-US" dirty="0" smtClean="0"/>
              <a:t>圖表均可下鑽到此页面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5" y="2450052"/>
            <a:ext cx="8718849" cy="39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90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下鑽細項網頁</a:t>
            </a:r>
            <a:r>
              <a:rPr lang="en-US" altLang="zh-TW" sz="3200" dirty="0"/>
              <a:t>(</a:t>
            </a:r>
            <a:r>
              <a:rPr lang="zh-TW" altLang="en-US" sz="3200" dirty="0"/>
              <a:t>步驟</a:t>
            </a:r>
            <a:r>
              <a:rPr lang="en-US" altLang="zh-TW" sz="3200" dirty="0"/>
              <a:t>2</a:t>
            </a:r>
            <a:r>
              <a:rPr lang="zh-TW" altLang="en-US" sz="3200" dirty="0"/>
              <a:t>：新增鑽研欄位</a:t>
            </a:r>
            <a:r>
              <a:rPr lang="en-US" altLang="zh-TW" sz="3200" dirty="0"/>
              <a:t>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完成鑽研欄位設定自動產生回上頁按鈕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8" y="2439016"/>
            <a:ext cx="8566896" cy="373794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13" y="1447051"/>
            <a:ext cx="855697" cy="82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174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步驟</a:t>
            </a:r>
            <a:r>
              <a:rPr lang="en-US" altLang="zh-TW" sz="3200" dirty="0"/>
              <a:t>3</a:t>
            </a:r>
            <a:r>
              <a:rPr lang="zh-TW" altLang="en-US" sz="3200" dirty="0"/>
              <a:t>：執行下鑽</a:t>
            </a:r>
            <a:endParaRPr lang="en-US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選擇下鑽圖表項目按滑鼠右鍵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13" y="2380287"/>
            <a:ext cx="6134100" cy="45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67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步驟</a:t>
            </a:r>
            <a:r>
              <a:rPr lang="en-US" altLang="zh-TW" sz="3200" dirty="0"/>
              <a:t>3</a:t>
            </a:r>
            <a:r>
              <a:rPr lang="zh-TW" altLang="en-US" sz="3200" dirty="0"/>
              <a:t>：執行下鑽</a:t>
            </a:r>
            <a:endParaRPr lang="en-US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呈現下鑽</a:t>
            </a:r>
            <a:r>
              <a:rPr lang="zh-TW" altLang="en-US" smtClean="0"/>
              <a:t>圖表項目咖啡明細頁面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68" y="2432457"/>
            <a:ext cx="8219064" cy="382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902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7311004" y="5205073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22212" y="5481324"/>
            <a:ext cx="5335173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4721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8081010" cy="1325563"/>
          </a:xfrm>
        </p:spPr>
        <p:txBody>
          <a:bodyPr/>
          <a:lstStyle/>
          <a:p>
            <a:r>
              <a:rPr lang="en-US" altLang="zh-TW" dirty="0" smtClean="0"/>
              <a:t>Power BI APP </a:t>
            </a:r>
            <a:r>
              <a:rPr lang="zh-TW" altLang="en-US" dirty="0" smtClean="0"/>
              <a:t>查詢院內伺服器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42" y="1473518"/>
            <a:ext cx="3525817" cy="435133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115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730" y="1473518"/>
            <a:ext cx="3029730" cy="4441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930" y="2288308"/>
            <a:ext cx="2517767" cy="444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r="22399" b="49829"/>
          <a:stretch/>
        </p:blipFill>
        <p:spPr>
          <a:xfrm>
            <a:off x="2629335" y="3769504"/>
            <a:ext cx="2571315" cy="2963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30199" y="92124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50063" y="2125234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572000" y="435479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27608" y="2664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186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750348" y="2468833"/>
            <a:ext cx="7886700" cy="1500187"/>
          </a:xfrm>
        </p:spPr>
        <p:txBody>
          <a:bodyPr>
            <a:normAutofit/>
          </a:bodyPr>
          <a:lstStyle/>
          <a:p>
            <a:r>
              <a:rPr lang="zh-TW" altLang="en-US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>歡迎聆聽</a:t>
            </a:r>
            <a:r>
              <a:rPr lang="en-US" altLang="zh-TW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/>
            </a:r>
            <a:br>
              <a:rPr lang="en-US" altLang="zh-TW" sz="4900" cap="all" dirty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</a:br>
            <a:r>
              <a:rPr lang="zh-TW" altLang="en-US" sz="4900" cap="all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cs typeface="+mj-cs"/>
              </a:rPr>
              <a:t>恭請指教</a:t>
            </a:r>
            <a:endParaRPr lang="zh-TW" altLang="en-US" dirty="0"/>
          </a:p>
        </p:txBody>
      </p:sp>
      <p:pic>
        <p:nvPicPr>
          <p:cNvPr id="5" name="Picture 12" descr="http://www.mmh.org.tw/intro/intro6_clip_image0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157192"/>
            <a:ext cx="1156799" cy="8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851920" y="5158016"/>
            <a:ext cx="1157408" cy="8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WWW\圖庫\馬偕博士\馬偕博士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5157192"/>
            <a:ext cx="668474" cy="8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WWW\圖庫\馬偕-新竹建築\馬偕5_大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881" y="5156368"/>
            <a:ext cx="1305872" cy="8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5157192"/>
            <a:ext cx="1191525" cy="8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1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i="1" dirty="0">
                <a:effectLst/>
              </a:rPr>
              <a:t>第一步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資料如何取得呢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3" y="1982588"/>
            <a:ext cx="7448188" cy="48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821" y="365125"/>
            <a:ext cx="8418785" cy="1325563"/>
          </a:xfrm>
        </p:spPr>
        <p:txBody>
          <a:bodyPr/>
          <a:lstStyle/>
          <a:p>
            <a:r>
              <a:rPr lang="zh-TW" altLang="en-US" i="1" dirty="0">
                <a:effectLst/>
              </a:rPr>
              <a:t>第二步</a:t>
            </a:r>
            <a:r>
              <a:rPr lang="en-US" altLang="zh-TW" i="1" dirty="0">
                <a:effectLst/>
              </a:rPr>
              <a:t>: </a:t>
            </a:r>
            <a:r>
              <a:rPr lang="zh-TW" altLang="en-US" i="1" dirty="0">
                <a:effectLst/>
              </a:rPr>
              <a:t>進到 </a:t>
            </a:r>
            <a:r>
              <a:rPr lang="en-US" altLang="zh-TW" i="1" dirty="0">
                <a:effectLst/>
              </a:rPr>
              <a:t>Power BI </a:t>
            </a:r>
            <a:r>
              <a:rPr lang="zh-TW" altLang="en-US" i="1" dirty="0">
                <a:effectLst/>
              </a:rPr>
              <a:t>匯入資料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https://www.cdc.gov.tw/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3" y="1982588"/>
            <a:ext cx="7448188" cy="48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520825"/>
            <a:ext cx="7886700" cy="4351338"/>
          </a:xfrm>
        </p:spPr>
        <p:txBody>
          <a:bodyPr/>
          <a:lstStyle/>
          <a:p>
            <a:r>
              <a:rPr lang="en-US" altLang="zh-TW" dirty="0"/>
              <a:t>https://www.lanew.com.tw/v2/official/SalePageCategory/235715?lang=zh-TW&amp;sortMode=Curator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17" y="3050858"/>
            <a:ext cx="5416165" cy="38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52" y="1690688"/>
            <a:ext cx="5638548" cy="44659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2" y="1690688"/>
            <a:ext cx="2838188" cy="40891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2" y="5046438"/>
            <a:ext cx="5470661" cy="1704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取入資料</a:t>
            </a:r>
            <a:r>
              <a:rPr lang="en-US" altLang="zh-TW" dirty="0" smtClean="0"/>
              <a:t>_</a:t>
            </a:r>
            <a:r>
              <a:rPr lang="zh-TW" altLang="en-US" dirty="0"/>
              <a:t>網頁</a:t>
            </a:r>
          </a:p>
        </p:txBody>
      </p:sp>
    </p:spTree>
    <p:extLst>
      <p:ext uri="{BB962C8B-B14F-4D97-AF65-F5344CB8AC3E}">
        <p14:creationId xmlns:p14="http://schemas.microsoft.com/office/powerpoint/2010/main" val="32868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74" y="1690688"/>
            <a:ext cx="4268816" cy="14549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674" y="3293029"/>
            <a:ext cx="3885676" cy="307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42" y="1332659"/>
            <a:ext cx="4243754" cy="340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t="42101" r="1053"/>
          <a:stretch/>
        </p:blipFill>
        <p:spPr>
          <a:xfrm>
            <a:off x="4898343" y="4880563"/>
            <a:ext cx="4292550" cy="1830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52438" r="3054"/>
          <a:stretch/>
        </p:blipFill>
        <p:spPr>
          <a:xfrm>
            <a:off x="140764" y="4967940"/>
            <a:ext cx="4571914" cy="179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zh-TW" altLang="en-US" dirty="0"/>
              <a:t>網頁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4" y="1401530"/>
            <a:ext cx="4571914" cy="3213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7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788367" cy="1325563"/>
          </a:xfrm>
        </p:spPr>
        <p:txBody>
          <a:bodyPr/>
          <a:lstStyle/>
          <a:p>
            <a:r>
              <a:rPr lang="en-US" altLang="zh-TW" dirty="0" smtClean="0"/>
              <a:t>Power Query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28692" y="745274"/>
            <a:ext cx="2920461" cy="1212043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dirty="0"/>
              <a:t>新</a:t>
            </a:r>
            <a:r>
              <a:rPr lang="zh-TW" altLang="en-US" dirty="0" smtClean="0"/>
              <a:t>增資料行</a:t>
            </a:r>
            <a:endParaRPr lang="en-US" altLang="zh-TW" dirty="0" smtClean="0"/>
          </a:p>
          <a:p>
            <a:r>
              <a:rPr lang="zh-TW" altLang="en-US" dirty="0" smtClean="0"/>
              <a:t>來自範例資料行</a:t>
            </a:r>
            <a:endParaRPr lang="en-US" altLang="zh-TW" dirty="0" smtClean="0"/>
          </a:p>
          <a:p>
            <a:r>
              <a:rPr lang="zh-TW" altLang="en-US" dirty="0" smtClean="0"/>
              <a:t>來自選取項</a:t>
            </a:r>
            <a:r>
              <a:rPr lang="zh-TW" altLang="en-US" dirty="0"/>
              <a:t>目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6" y="1929495"/>
            <a:ext cx="8723868" cy="433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 smtClean="0"/>
              <a:t>_</a:t>
            </a:r>
            <a:r>
              <a:rPr lang="en-US" altLang="zh-TW" dirty="0" err="1" smtClean="0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5" y="1544884"/>
            <a:ext cx="3566198" cy="3146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43" y="1551003"/>
            <a:ext cx="5342857" cy="45619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45" y="4963413"/>
            <a:ext cx="337457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99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8" y="2756869"/>
            <a:ext cx="4341910" cy="1347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0728" y="1741137"/>
            <a:ext cx="424448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39" y="4196761"/>
            <a:ext cx="3914462" cy="14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" y="1690687"/>
            <a:ext cx="4365851" cy="4827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28" y="2756869"/>
            <a:ext cx="4341910" cy="1347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0728" y="1741137"/>
            <a:ext cx="424448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F9B45"/>
                </a:solidFill>
                <a:latin typeface="Noto Sans TC"/>
                <a:hlinkClick r:id="rId4"/>
              </a:rPr>
              <a:t>https://data.cdc.gov.tw/api/3/action/datastore_search?resource_id=5f2ee3db-7d48-4b09-b11c-d38fb2815add&amp;limit=5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739" y="4196761"/>
            <a:ext cx="3914462" cy="14310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739" y="5493236"/>
            <a:ext cx="2603272" cy="12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3" y="1690688"/>
            <a:ext cx="8434694" cy="42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6" y="1442715"/>
            <a:ext cx="4684303" cy="40126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09" y="2417736"/>
            <a:ext cx="8199166" cy="40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/>
              <a:t>_</a:t>
            </a:r>
            <a:r>
              <a:rPr lang="en-US" altLang="zh-TW" dirty="0" err="1"/>
              <a:t>WebAPI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0" y="2075956"/>
            <a:ext cx="8535727" cy="36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取入資料</a:t>
            </a:r>
            <a:r>
              <a:rPr lang="en-US" altLang="zh-TW" dirty="0" smtClean="0"/>
              <a:t>_</a:t>
            </a:r>
            <a:r>
              <a:rPr lang="en-US" altLang="zh-TW" dirty="0" err="1" smtClean="0"/>
              <a:t>Excel_CSV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0" y="1735770"/>
            <a:ext cx="4342857" cy="47047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9" y="4323830"/>
            <a:ext cx="8578681" cy="21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AppSource</a:t>
            </a:r>
            <a:r>
              <a:rPr lang="en-US" altLang="zh-TW" dirty="0" smtClean="0"/>
              <a:t>__</a:t>
            </a:r>
            <a:r>
              <a:rPr lang="zh-TW" altLang="en-US" dirty="0" smtClean="0"/>
              <a:t>匯入</a:t>
            </a:r>
            <a:r>
              <a:rPr lang="zh-TW" altLang="en-US" dirty="0"/>
              <a:t>更多圖表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為了讓報表視覺可以更佳豐富，還可以從 </a:t>
            </a:r>
            <a:r>
              <a:rPr lang="en-US" altLang="zh-TW" dirty="0"/>
              <a:t>Power BI </a:t>
            </a:r>
            <a:r>
              <a:rPr lang="zh-TW" altLang="en-US" dirty="0"/>
              <a:t>的市集下載豐富的客製化圖表，點選在視覺效果的最後一個 </a:t>
            </a:r>
            <a:r>
              <a:rPr lang="en-US" altLang="zh-TW" dirty="0"/>
              <a:t>Icon</a:t>
            </a:r>
            <a:r>
              <a:rPr lang="zh-TW" altLang="en-US" dirty="0"/>
              <a:t>，可以從 </a:t>
            </a:r>
            <a:r>
              <a:rPr lang="en-US" altLang="zh-TW" dirty="0" err="1"/>
              <a:t>AppSource</a:t>
            </a:r>
            <a:r>
              <a:rPr lang="en-US" altLang="zh-TW" dirty="0"/>
              <a:t>( </a:t>
            </a:r>
            <a:r>
              <a:rPr lang="zh-TW" altLang="en-US" dirty="0"/>
              <a:t>市集</a:t>
            </a:r>
            <a:r>
              <a:rPr lang="en-US" altLang="zh-TW" dirty="0"/>
              <a:t>)</a:t>
            </a:r>
            <a:r>
              <a:rPr lang="zh-TW" altLang="en-US" dirty="0"/>
              <a:t>匯入更多圖表，進入市集後搜尋</a:t>
            </a:r>
            <a:r>
              <a:rPr lang="en-US" altLang="zh-TW" dirty="0" smtClean="0"/>
              <a:t>【Globe </a:t>
            </a:r>
            <a:r>
              <a:rPr lang="en-US" altLang="zh-TW" dirty="0"/>
              <a:t>Map】</a:t>
            </a:r>
            <a:r>
              <a:rPr lang="zh-TW" altLang="en-US" dirty="0"/>
              <a:t>並按新增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7" y="4069204"/>
            <a:ext cx="8467705" cy="18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AppSource</a:t>
            </a:r>
            <a:r>
              <a:rPr lang="en-US" altLang="zh-TW" dirty="0" smtClean="0"/>
              <a:t>__</a:t>
            </a:r>
            <a:r>
              <a:rPr lang="zh-TW" altLang="en-US" dirty="0" smtClean="0"/>
              <a:t>匯入</a:t>
            </a:r>
            <a:r>
              <a:rPr lang="zh-TW" altLang="en-US" dirty="0"/>
              <a:t>更多圖表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28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455"/>
            <a:ext cx="6352520" cy="5061115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04" y="2209157"/>
            <a:ext cx="2832380" cy="2921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165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71" y="2976442"/>
            <a:ext cx="6390476" cy="2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62420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dirty="0">
                <a:effectLst/>
              </a:rPr>
              <a:t>Microsoft Power BI</a:t>
            </a:r>
            <a:r>
              <a:rPr lang="zh-TW" altLang="en-US" b="0" dirty="0">
                <a:effectLst/>
              </a:rPr>
              <a:t> 是軟體服務、應用程式和連接器的</a:t>
            </a:r>
            <a:r>
              <a:rPr lang="zh-TW" altLang="en-US" b="0" dirty="0" smtClean="0">
                <a:effectLst/>
              </a:rPr>
              <a:t>集合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074" name="Picture 2" descr="Power BI 如何處理其他資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2621280"/>
            <a:ext cx="8682364" cy="31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取得各國經緯度資</a:t>
            </a:r>
            <a:r>
              <a:rPr lang="zh-TW" altLang="en-US" dirty="0"/>
              <a:t>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/>
              <a:t>https://developers.google.com/public-data/docs/canonical/countries_csv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98" y="2385257"/>
            <a:ext cx="7514004" cy="44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透過</a:t>
            </a:r>
            <a:r>
              <a:rPr lang="en-US" altLang="zh-TW" dirty="0" smtClean="0"/>
              <a:t>web</a:t>
            </a:r>
            <a:r>
              <a:rPr lang="zh-TW" altLang="en-US" dirty="0" smtClean="0"/>
              <a:t>取入資料</a:t>
            </a:r>
            <a:endParaRPr lang="en-US" altLang="zh-TW" dirty="0" smtClean="0"/>
          </a:p>
          <a:p>
            <a:r>
              <a:rPr lang="zh-TW" altLang="en-US" dirty="0" smtClean="0"/>
              <a:t>模型區建立連結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9" y="2946775"/>
            <a:ext cx="8171101" cy="35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873826" y="2028974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631852" y="2141515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166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取得資料</a:t>
            </a:r>
            <a:r>
              <a:rPr lang="en-US" altLang="zh-TW" dirty="0" smtClean="0"/>
              <a:t>_</a:t>
            </a:r>
            <a:r>
              <a:rPr lang="zh-TW" altLang="en-US" dirty="0"/>
              <a:t>匯總資料夾的資料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4173" y="2954862"/>
            <a:ext cx="4042503" cy="3116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1" y="1469700"/>
            <a:ext cx="4468307" cy="49173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57" y="1469700"/>
            <a:ext cx="3652881" cy="11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取得資料</a:t>
            </a:r>
            <a:r>
              <a:rPr lang="en-US" altLang="zh-TW" dirty="0" smtClean="0"/>
              <a:t>_</a:t>
            </a:r>
            <a:r>
              <a:rPr lang="zh-TW" altLang="en-US" dirty="0" smtClean="0"/>
              <a:t>匯總資料夾的資料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3" y="1428507"/>
            <a:ext cx="4506013" cy="3575146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24231" t="-1700" r="300" b="1700"/>
          <a:stretch/>
        </p:blipFill>
        <p:spPr>
          <a:xfrm>
            <a:off x="405353" y="5187804"/>
            <a:ext cx="8195000" cy="127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935772" y="2619499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53185" y="2960349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027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17387" cy="1325563"/>
          </a:xfrm>
        </p:spPr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/>
              <a:t>將</a:t>
            </a:r>
            <a:r>
              <a:rPr lang="zh-TW" altLang="en-US" dirty="0" smtClean="0"/>
              <a:t>第一列當作標題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" r="393" b="41475"/>
          <a:stretch/>
        </p:blipFill>
        <p:spPr>
          <a:xfrm>
            <a:off x="343832" y="1531831"/>
            <a:ext cx="8423096" cy="24745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112" b="42143"/>
          <a:stretch/>
        </p:blipFill>
        <p:spPr>
          <a:xfrm>
            <a:off x="357270" y="4141330"/>
            <a:ext cx="8400231" cy="24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篩選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7" y="1388688"/>
            <a:ext cx="8670102" cy="429765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7" y="1825625"/>
            <a:ext cx="8681006" cy="43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0" y="2076090"/>
            <a:ext cx="8579979" cy="423581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31" y="2042468"/>
            <a:ext cx="8656958" cy="43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移除重複項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6" y="1694773"/>
            <a:ext cx="8930768" cy="44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4325" y="791181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altLang="zh-TW" b="0" dirty="0">
                <a:effectLst/>
              </a:rPr>
              <a:t>Power BI </a:t>
            </a:r>
            <a:r>
              <a:rPr lang="en-US" altLang="zh-TW" b="0" dirty="0" smtClean="0">
                <a:effectLst/>
              </a:rPr>
              <a:t>=</a:t>
            </a:r>
            <a:r>
              <a:rPr lang="zh-TW" altLang="en-US" b="0" dirty="0">
                <a:effectLst/>
              </a:rPr>
              <a:t> </a:t>
            </a:r>
            <a:r>
              <a:rPr lang="en-US" altLang="zh-TW" dirty="0">
                <a:effectLst/>
              </a:rPr>
              <a:t>Power BI Desktop</a:t>
            </a:r>
            <a:r>
              <a:rPr lang="en-US" altLang="zh-TW" b="0" dirty="0">
                <a:effectLst/>
              </a:rPr>
              <a:t> </a:t>
            </a:r>
            <a:r>
              <a:rPr lang="en-US" altLang="zh-TW" b="0" dirty="0" smtClean="0">
                <a:effectLst/>
              </a:rPr>
              <a:t>+</a:t>
            </a:r>
            <a:r>
              <a:rPr lang="zh-TW" altLang="en-US" b="0" dirty="0" smtClean="0">
                <a:effectLst/>
              </a:rPr>
              <a:t>雲端服務 </a:t>
            </a:r>
            <a:r>
              <a:rPr lang="en-US" altLang="zh-TW" b="0" dirty="0" smtClean="0">
                <a:effectLst/>
              </a:rPr>
              <a:t>+</a:t>
            </a:r>
            <a:r>
              <a:rPr lang="zh-TW" altLang="en-US" b="0" dirty="0" smtClean="0">
                <a:effectLst/>
              </a:rPr>
              <a:t>行動</a:t>
            </a:r>
            <a:r>
              <a:rPr lang="zh-TW" altLang="en-US" b="0" dirty="0">
                <a:effectLst/>
              </a:rPr>
              <a:t>裝置 </a:t>
            </a:r>
            <a:r>
              <a:rPr lang="en-US" altLang="zh-TW" b="0" dirty="0">
                <a:effectLst/>
              </a:rPr>
              <a:t>Power BI </a:t>
            </a:r>
            <a:r>
              <a:rPr lang="en-US" altLang="zh-TW" dirty="0" smtClean="0">
                <a:effectLst/>
              </a:rPr>
              <a:t>APP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4098" name="Picture 2" descr="Power BI 的組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438550"/>
            <a:ext cx="8544193" cy="427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PowerQuery</a:t>
            </a:r>
            <a:r>
              <a:rPr lang="zh-TW" altLang="en-US" dirty="0" smtClean="0"/>
              <a:t>移除空值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1657066"/>
            <a:ext cx="8669122" cy="43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修改資料類型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1479894"/>
            <a:ext cx="7987449" cy="48975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940239"/>
            <a:ext cx="6767830" cy="1770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490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修改資料類型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690688"/>
            <a:ext cx="8658384" cy="386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取代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7" y="1657065"/>
            <a:ext cx="8640013" cy="41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填滿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1548125"/>
            <a:ext cx="8210747" cy="4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移動資料行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96"/>
          <a:stretch/>
        </p:blipFill>
        <p:spPr>
          <a:xfrm>
            <a:off x="414779" y="1601788"/>
            <a:ext cx="8136520" cy="46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9" y="1281655"/>
            <a:ext cx="8316417" cy="52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</a:t>
            </a:r>
            <a:r>
              <a:rPr lang="zh-TW" altLang="en-US" dirty="0" smtClean="0"/>
              <a:t> </a:t>
            </a:r>
            <a:r>
              <a:rPr lang="en-US" altLang="zh-TW" dirty="0" smtClean="0"/>
              <a:t>1/2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1657066"/>
            <a:ext cx="8445505" cy="444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分割資料行 </a:t>
            </a:r>
            <a:r>
              <a:rPr lang="en-US" altLang="zh-TW" dirty="0" smtClean="0"/>
              <a:t>2/2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52" y="1700428"/>
            <a:ext cx="6638095" cy="34571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22" y="1505464"/>
            <a:ext cx="8215658" cy="48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重新命名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49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33633" y="1501940"/>
            <a:ext cx="3509716" cy="1919337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分割後請依屬性命名為</a:t>
            </a:r>
            <a:endParaRPr lang="en-US" altLang="zh-TW" sz="2000" dirty="0" smtClean="0"/>
          </a:p>
          <a:p>
            <a:r>
              <a:rPr lang="en-US" altLang="zh-TW" sz="2000" dirty="0" smtClean="0"/>
              <a:t>『</a:t>
            </a:r>
            <a:r>
              <a:rPr lang="zh-TW" altLang="en-US" sz="2000" dirty="0" smtClean="0"/>
              <a:t>城市</a:t>
            </a:r>
            <a:r>
              <a:rPr lang="en-US" altLang="zh-TW" sz="2000" dirty="0" smtClean="0"/>
              <a:t>』</a:t>
            </a:r>
            <a:r>
              <a:rPr lang="zh-TW" altLang="en-US" sz="2000" dirty="0" smtClean="0"/>
              <a:t>和</a:t>
            </a:r>
            <a:r>
              <a:rPr lang="en-US" altLang="zh-TW" sz="2000" dirty="0"/>
              <a:t>『</a:t>
            </a:r>
            <a:r>
              <a:rPr lang="zh-TW" altLang="en-US" sz="2000" dirty="0" smtClean="0"/>
              <a:t>咖啡種類</a:t>
            </a:r>
            <a:r>
              <a:rPr lang="en-US" altLang="zh-TW" sz="2000" dirty="0" smtClean="0"/>
              <a:t>』</a:t>
            </a:r>
          </a:p>
          <a:p>
            <a:r>
              <a:rPr lang="zh-TW" altLang="en-US" sz="2000" dirty="0" smtClean="0"/>
              <a:t>第一欄改為</a:t>
            </a:r>
            <a:r>
              <a:rPr lang="en-US" altLang="zh-TW" sz="2000" dirty="0" smtClean="0"/>
              <a:t>『</a:t>
            </a:r>
            <a:r>
              <a:rPr lang="zh-TW" altLang="en-US" sz="2000" dirty="0" smtClean="0"/>
              <a:t>報表日期</a:t>
            </a:r>
            <a:r>
              <a:rPr lang="en-US" altLang="zh-TW" sz="2000" dirty="0" smtClean="0"/>
              <a:t>』</a:t>
            </a:r>
            <a:endParaRPr lang="zh-TW" altLang="en-US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75316"/>
            <a:ext cx="3952381" cy="37714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810" y="3615409"/>
            <a:ext cx="3476190" cy="3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284" y="1027906"/>
            <a:ext cx="7886700" cy="1325563"/>
          </a:xfrm>
        </p:spPr>
        <p:txBody>
          <a:bodyPr/>
          <a:lstStyle/>
          <a:p>
            <a:r>
              <a:rPr lang="zh-TW" altLang="en-US" dirty="0">
                <a:effectLst/>
              </a:rPr>
              <a:t>下載 </a:t>
            </a:r>
            <a:r>
              <a:rPr lang="en-US" altLang="zh-TW" dirty="0">
                <a:effectLst/>
              </a:rPr>
              <a:t>Power BI Desktop</a:t>
            </a:r>
            <a:br>
              <a:rPr lang="en-US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89" y="1895737"/>
            <a:ext cx="5600922" cy="2011869"/>
          </a:xfrm>
          <a:prstGeom prst="rect">
            <a:avLst/>
          </a:prstGeom>
        </p:spPr>
      </p:pic>
      <p:pic>
        <p:nvPicPr>
          <p:cNvPr id="5122" name="Picture 2" descr="Google Chrome 必學秘技！讓網頁一鍵變身桌面App - 自由電子報3C科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56" y="2191308"/>
            <a:ext cx="2576056" cy="1716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514151" y="2799637"/>
            <a:ext cx="1280160" cy="49964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40852" r="1"/>
          <a:stretch/>
        </p:blipFill>
        <p:spPr>
          <a:xfrm>
            <a:off x="1611517" y="3997040"/>
            <a:ext cx="6369916" cy="14078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34" y="4008105"/>
            <a:ext cx="4179852" cy="233741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4055953" y="304945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29172" y="4781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41326" y="5020198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擷取 </a:t>
            </a:r>
            <a:r>
              <a:rPr lang="en-US" altLang="zh-TW" dirty="0" smtClean="0"/>
              <a:t>1/2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2" y="1359616"/>
            <a:ext cx="8790476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擷取 </a:t>
            </a:r>
            <a:r>
              <a:rPr lang="en-US" altLang="zh-TW" dirty="0" smtClean="0"/>
              <a:t>2/2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9" y="1535362"/>
            <a:ext cx="8385934" cy="41584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11" y="1335794"/>
            <a:ext cx="8406577" cy="53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格式修剪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移除外文名前後空白 </a:t>
            </a:r>
            <a:endParaRPr lang="en-US" altLang="zh-TW" dirty="0" smtClean="0"/>
          </a:p>
          <a:p>
            <a:r>
              <a:rPr lang="zh-TW" altLang="en-US" dirty="0" smtClean="0"/>
              <a:t>文字中間空格可用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取代</a:t>
            </a:r>
            <a:r>
              <a:rPr lang="en-US" altLang="zh-TW" dirty="0" smtClean="0"/>
              <a:t>』</a:t>
            </a:r>
            <a:r>
              <a:rPr lang="zh-TW" altLang="en-US" dirty="0" smtClean="0"/>
              <a:t>移除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3" y="3175529"/>
            <a:ext cx="8285714" cy="3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設定字母大小寫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52" y="1690688"/>
            <a:ext cx="6238095" cy="46476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32" y="3154800"/>
            <a:ext cx="5409524" cy="3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排序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94" y="1323275"/>
            <a:ext cx="4242062" cy="54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套用步驟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0" y="1657066"/>
            <a:ext cx="8602338" cy="42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套用步驟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4" y="1435638"/>
            <a:ext cx="7285634" cy="49098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8" y="4851323"/>
            <a:ext cx="7711126" cy="14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套用步驟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96" y="1368981"/>
            <a:ext cx="4901939" cy="53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取消樞紐分析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1" y="1742914"/>
            <a:ext cx="8464178" cy="22583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482" y="3093842"/>
            <a:ext cx="2855143" cy="36168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89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條件資料行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59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82" y="1574275"/>
            <a:ext cx="8636380" cy="48500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95" y="2026763"/>
            <a:ext cx="1255401" cy="447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0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59703"/>
          <a:stretch/>
        </p:blipFill>
        <p:spPr>
          <a:xfrm>
            <a:off x="1702050" y="3818898"/>
            <a:ext cx="7368561" cy="23904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284" y="1027906"/>
            <a:ext cx="7886700" cy="1325563"/>
          </a:xfrm>
        </p:spPr>
        <p:txBody>
          <a:bodyPr/>
          <a:lstStyle/>
          <a:p>
            <a:r>
              <a:rPr lang="zh-TW" altLang="en-US" dirty="0">
                <a:effectLst/>
              </a:rPr>
              <a:t>下載 </a:t>
            </a:r>
            <a:r>
              <a:rPr lang="en-US" altLang="zh-TW" dirty="0">
                <a:effectLst/>
              </a:rPr>
              <a:t>Power BI </a:t>
            </a:r>
            <a:r>
              <a:rPr lang="en-US" altLang="zh-TW" dirty="0" smtClean="0">
                <a:effectLst/>
              </a:rPr>
              <a:t>Mobile</a:t>
            </a:r>
            <a:r>
              <a:rPr lang="en-US" altLang="zh-TW" dirty="0">
                <a:effectLst/>
              </a:rPr>
              <a:t/>
            </a:r>
            <a:br>
              <a:rPr lang="en-US" altLang="zh-TW" dirty="0">
                <a:effectLst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9" y="1895737"/>
            <a:ext cx="5600922" cy="2011869"/>
          </a:xfrm>
          <a:prstGeom prst="rect">
            <a:avLst/>
          </a:prstGeom>
        </p:spPr>
      </p:pic>
      <p:pic>
        <p:nvPicPr>
          <p:cNvPr id="5122" name="Picture 2" descr="Google Chrome 必學秘技！讓網頁一鍵變身桌面App - 自由電子報3C科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56" y="2191308"/>
            <a:ext cx="2576056" cy="1716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5400000">
            <a:off x="5514151" y="2799637"/>
            <a:ext cx="1280160" cy="499641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34" y="4008105"/>
            <a:ext cx="4179852" cy="2337417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4055953" y="3049457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29172" y="4781736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41326" y="5020198"/>
            <a:ext cx="55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索引資料行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3" y="1681725"/>
            <a:ext cx="6657143" cy="44952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57" y="295666"/>
            <a:ext cx="6514286" cy="6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複製資料行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4" y="1690688"/>
            <a:ext cx="8691675" cy="41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數字計算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81" y="1324074"/>
            <a:ext cx="6179718" cy="53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2" y="1489710"/>
            <a:ext cx="5838095" cy="43333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日</a:t>
            </a:r>
            <a:r>
              <a:rPr lang="zh-TW" altLang="en-US" dirty="0"/>
              <a:t>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7" y="1935591"/>
            <a:ext cx="8694672" cy="44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>
                <a:solidFill>
                  <a:srgbClr val="FF0000"/>
                </a:solidFill>
              </a:rPr>
              <a:t>來自範例的資料行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1" y="1690687"/>
            <a:ext cx="8241606" cy="46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自訂資料行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6" y="1690688"/>
            <a:ext cx="8709420" cy="43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合併資料行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7" y="1700213"/>
            <a:ext cx="8991167" cy="4476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9" y="2176619"/>
            <a:ext cx="6704762" cy="2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轉置</a:t>
            </a:r>
            <a:r>
              <a:rPr lang="en-US" altLang="zh-TW" dirty="0" smtClean="0"/>
              <a:t>(</a:t>
            </a:r>
            <a:r>
              <a:rPr lang="zh-TW" altLang="en-US" dirty="0" smtClean="0"/>
              <a:t>行列互換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30" y="1825625"/>
            <a:ext cx="8659884" cy="45056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3790466"/>
            <a:ext cx="8274972" cy="2920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143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反轉資料列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75" y="1537243"/>
            <a:ext cx="8666250" cy="24808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4" y="2975654"/>
            <a:ext cx="8161171" cy="3552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4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計算列數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69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463667"/>
            <a:ext cx="7996877" cy="39920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76" y="2367439"/>
            <a:ext cx="5819048" cy="380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0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7" y="1331562"/>
            <a:ext cx="8327226" cy="501396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10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分組依據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3" y="1825625"/>
            <a:ext cx="8239027" cy="34857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95" y="2492774"/>
            <a:ext cx="7323809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9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複製整張查詢表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353991"/>
            <a:ext cx="5387891" cy="53566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01" y="1877042"/>
            <a:ext cx="6727778" cy="48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7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加入新查詢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7263004" y="1979629"/>
            <a:ext cx="1693290" cy="93566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點選欄位後按滑鼠右鍵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504926"/>
            <a:ext cx="5174964" cy="52057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r="2393" b="42543"/>
          <a:stretch/>
        </p:blipFill>
        <p:spPr>
          <a:xfrm>
            <a:off x="2676810" y="1295060"/>
            <a:ext cx="3243223" cy="5446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23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28465" cy="1325563"/>
          </a:xfrm>
        </p:spPr>
        <p:txBody>
          <a:bodyPr/>
          <a:lstStyle/>
          <a:p>
            <a:r>
              <a:rPr lang="en-US" altLang="zh-TW" dirty="0" err="1" smtClean="0"/>
              <a:t>PowerQuery</a:t>
            </a:r>
            <a:r>
              <a:rPr lang="zh-TW" altLang="en-US" dirty="0" smtClean="0"/>
              <a:t>加入新查詢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76" y="1432671"/>
            <a:ext cx="5123809" cy="48285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32" y="1315579"/>
            <a:ext cx="2161905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報表製作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9" y="1934499"/>
            <a:ext cx="8722815" cy="41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" y="1657066"/>
            <a:ext cx="8767663" cy="36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6996679" y="3335823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53185" y="3763299"/>
            <a:ext cx="5008099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42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https://app.powerbi.com/view?r=eyJrIjoiNTVlZDM3ZGQtOGJiMS00NzBjLTkzMDAtYWIzOTJiYmMyMWQ2IiwidCI6IjU2MWU3YmZiLWM5MWYtNGEwZi1hMzBiLTZiMmEzYjc3Mzk1MyIsImMiOjEwfQ%3D%3D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0" y="1310710"/>
            <a:ext cx="8701939" cy="47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499" y="365125"/>
            <a:ext cx="8531258" cy="1325563"/>
          </a:xfrm>
        </p:spPr>
        <p:txBody>
          <a:bodyPr/>
          <a:lstStyle/>
          <a:p>
            <a:r>
              <a:rPr lang="en-US" altLang="zh-TW" dirty="0" smtClean="0"/>
              <a:t>DAX(Data Analysis Expression)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1800" dirty="0" smtClean="0"/>
              <a:t>DAX</a:t>
            </a:r>
            <a:r>
              <a:rPr lang="zh-TW" altLang="en-US" sz="1800" dirty="0" smtClean="0"/>
              <a:t>公式中常用資料型態：整數、小數、文字、日期</a:t>
            </a:r>
            <a:endParaRPr lang="en-US" altLang="zh-TW" sz="1800" dirty="0" smtClean="0"/>
          </a:p>
          <a:p>
            <a:r>
              <a:rPr lang="zh-TW" altLang="en-US" sz="1800" dirty="0" smtClean="0"/>
              <a:t>量值欄位左側是一個計算機圖示，它是以公式的行式被儲存，不使用時幾乎不佔記憶體</a:t>
            </a:r>
            <a:endParaRPr lang="en-US" altLang="zh-TW" sz="1800" dirty="0" smtClean="0"/>
          </a:p>
          <a:p>
            <a:r>
              <a:rPr lang="zh-TW" altLang="en-US" sz="1800" dirty="0" smtClean="0"/>
              <a:t>判斷使用資料行還是量值，主要看內容，例如</a:t>
            </a:r>
            <a:r>
              <a:rPr lang="en-US" altLang="zh-TW" sz="1800" dirty="0" smtClean="0"/>
              <a:t>[</a:t>
            </a:r>
            <a:r>
              <a:rPr lang="zh-TW" altLang="en-US" sz="1800" dirty="0" smtClean="0"/>
              <a:t>咖啡種類</a:t>
            </a:r>
            <a:r>
              <a:rPr lang="en-US" altLang="zh-TW" sz="1800" dirty="0" smtClean="0"/>
              <a:t>][</a:t>
            </a:r>
            <a:r>
              <a:rPr lang="zh-TW" altLang="en-US" sz="1800" dirty="0" smtClean="0"/>
              <a:t>杯型</a:t>
            </a:r>
            <a:r>
              <a:rPr lang="en-US" altLang="zh-TW" sz="1800" dirty="0" smtClean="0"/>
              <a:t>]</a:t>
            </a:r>
            <a:r>
              <a:rPr lang="zh-TW" altLang="en-US" sz="1800" dirty="0" smtClean="0"/>
              <a:t>屬性類的資訊需要放在篩選器上不可使用量值，要用資料行。</a:t>
            </a:r>
            <a:endParaRPr lang="en-US" altLang="zh-TW" sz="1800" dirty="0" smtClean="0"/>
          </a:p>
          <a:p>
            <a:r>
              <a:rPr lang="zh-TW" altLang="en-US" sz="1800" dirty="0" smtClean="0"/>
              <a:t>量值輸出的是值通過運算得到的結果。</a:t>
            </a:r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zh-TW" altLang="en-US" sz="1800" dirty="0" smtClean="0">
                <a:hlinkClick r:id="rId2"/>
              </a:rPr>
              <a:t>量</a:t>
            </a:r>
            <a:r>
              <a:rPr lang="zh-TW" altLang="en-US" sz="1800" dirty="0">
                <a:hlinkClick r:id="rId2"/>
              </a:rPr>
              <a:t>值</a:t>
            </a:r>
            <a:r>
              <a:rPr lang="en-US" altLang="zh-TW" sz="1800" dirty="0">
                <a:hlinkClick r:id="rId2"/>
              </a:rPr>
              <a:t>=CALCULATE([</a:t>
            </a:r>
            <a:r>
              <a:rPr lang="zh-TW" altLang="en-US" sz="1800" dirty="0">
                <a:hlinkClick r:id="rId2"/>
              </a:rPr>
              <a:t>銷售值</a:t>
            </a:r>
            <a:r>
              <a:rPr lang="en-US" altLang="zh-TW" sz="1800" dirty="0" smtClean="0">
                <a:hlinkClick r:id="rId2"/>
              </a:rPr>
              <a:t>],</a:t>
            </a:r>
            <a:r>
              <a:rPr lang="en-US" altLang="zh-TW" sz="1800" dirty="0"/>
              <a:t> '</a:t>
            </a:r>
            <a:r>
              <a:rPr lang="zh-TW" altLang="en-US" sz="1800" dirty="0" smtClean="0">
                <a:hlinkClick r:id="rId2"/>
              </a:rPr>
              <a:t>產品表</a:t>
            </a:r>
            <a:r>
              <a:rPr lang="en-US" altLang="zh-TW" sz="1800" dirty="0"/>
              <a:t>' </a:t>
            </a:r>
            <a:r>
              <a:rPr lang="en-US" altLang="zh-TW" sz="1800" dirty="0" smtClean="0">
                <a:hlinkClick r:id="rId2"/>
              </a:rPr>
              <a:t>[</a:t>
            </a:r>
            <a:r>
              <a:rPr lang="zh-TW" altLang="en-US" sz="1800" dirty="0">
                <a:hlinkClick r:id="rId2"/>
              </a:rPr>
              <a:t>咖啡種類</a:t>
            </a:r>
            <a:r>
              <a:rPr lang="en-US" altLang="zh-TW" sz="1800" dirty="0">
                <a:hlinkClick r:id="rId2"/>
              </a:rPr>
              <a:t>]=“</a:t>
            </a:r>
            <a:r>
              <a:rPr lang="zh-TW" altLang="en-US" sz="1800" dirty="0">
                <a:hlinkClick r:id="rId2"/>
              </a:rPr>
              <a:t>拿鐵</a:t>
            </a:r>
            <a:r>
              <a:rPr lang="en-US" altLang="zh-TW" sz="1800" dirty="0" smtClean="0">
                <a:hlinkClick r:id="rId2"/>
              </a:rPr>
              <a:t>”)</a:t>
            </a:r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en-US" altLang="zh-TW" sz="1800" b="1" dirty="0" smtClean="0"/>
              <a:t>CALCULATE</a:t>
            </a:r>
            <a:r>
              <a:rPr lang="zh-TW" altLang="en-US" sz="1800" b="1" dirty="0"/>
              <a:t>（</a:t>
            </a:r>
            <a:r>
              <a:rPr lang="en-US" altLang="zh-TW" sz="1800" b="1" dirty="0"/>
              <a:t>&lt;expression&gt;</a:t>
            </a:r>
            <a:r>
              <a:rPr lang="zh-TW" altLang="en-US" sz="1800" b="1" dirty="0"/>
              <a:t>，</a:t>
            </a:r>
            <a:r>
              <a:rPr lang="en-US" altLang="zh-TW" sz="1800" b="1" dirty="0"/>
              <a:t>&lt;filter1&gt;</a:t>
            </a:r>
            <a:r>
              <a:rPr lang="zh-TW" altLang="en-US" sz="1800" b="1" dirty="0"/>
              <a:t>，</a:t>
            </a:r>
            <a:r>
              <a:rPr lang="en-US" altLang="zh-TW" sz="1800" b="1" dirty="0"/>
              <a:t>&lt;filter2&gt; ...</a:t>
            </a:r>
            <a:r>
              <a:rPr lang="zh-TW" altLang="en-US" sz="1800" b="1" dirty="0" smtClean="0"/>
              <a:t>）</a:t>
            </a:r>
            <a:endParaRPr lang="en-US" altLang="zh-TW" sz="1800" b="1" dirty="0" smtClean="0"/>
          </a:p>
          <a:p>
            <a:endParaRPr lang="en-US" altLang="zh-TW" sz="1800" b="1" dirty="0"/>
          </a:p>
          <a:p>
            <a:r>
              <a:rPr lang="zh-TW" altLang="en-US" sz="1800" dirty="0" smtClean="0">
                <a:hlinkClick r:id="rId2"/>
              </a:rPr>
              <a:t>線上資源</a:t>
            </a:r>
            <a:r>
              <a:rPr lang="zh-TW" altLang="en-US" sz="1800" dirty="0">
                <a:hlinkClick r:id="rId2"/>
              </a:rPr>
              <a:t>：</a:t>
            </a:r>
            <a:r>
              <a:rPr lang="en-US" altLang="zh-TW" sz="1800" dirty="0" smtClean="0">
                <a:hlinkClick r:id="rId2"/>
              </a:rPr>
              <a:t>https</a:t>
            </a:r>
            <a:r>
              <a:rPr lang="en-US" altLang="zh-TW" sz="1800" dirty="0">
                <a:hlinkClick r:id="rId2"/>
              </a:rPr>
              <a:t>://docs.microsoft.com/zh-tw/dax/dax-operator-reference</a:t>
            </a: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修改</a:t>
            </a:r>
            <a:r>
              <a:rPr lang="en-US" altLang="zh-TW" dirty="0" smtClean="0"/>
              <a:t>[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資料類型</a:t>
            </a:r>
            <a:r>
              <a:rPr lang="en-US" altLang="zh-TW" dirty="0" smtClean="0"/>
              <a:t>=&gt;</a:t>
            </a:r>
            <a:r>
              <a:rPr lang="zh-TW" altLang="en-US" dirty="0" smtClean="0"/>
              <a:t>整數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79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7" y="2271145"/>
            <a:ext cx="8826749" cy="33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8" y="1264920"/>
            <a:ext cx="8539424" cy="473964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83" y="2375555"/>
            <a:ext cx="3425924" cy="43733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單價</a:t>
            </a:r>
            <a:r>
              <a:rPr lang="en-US" altLang="zh-TW" dirty="0" smtClean="0"/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資料行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單價 </a:t>
            </a:r>
            <a:r>
              <a:rPr lang="en-US" altLang="zh-TW" dirty="0"/>
              <a:t>= RELATED('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價格</a:t>
            </a:r>
            <a:r>
              <a:rPr lang="en-US" altLang="zh-TW" dirty="0"/>
              <a:t>])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73" y="2548912"/>
            <a:ext cx="6281771" cy="35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批發價</a:t>
            </a:r>
            <a:r>
              <a:rPr lang="en-US" altLang="zh-TW" dirty="0" smtClean="0"/>
              <a:t>]</a:t>
            </a:r>
            <a:r>
              <a:rPr lang="zh-TW" altLang="en-US" dirty="0">
                <a:solidFill>
                  <a:srgbClr val="FF0000"/>
                </a:solidFill>
              </a:rPr>
              <a:t>資料行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9381" y="1690687"/>
            <a:ext cx="8628375" cy="4486275"/>
          </a:xfrm>
        </p:spPr>
        <p:txBody>
          <a:bodyPr>
            <a:normAutofit/>
          </a:bodyPr>
          <a:lstStyle/>
          <a:p>
            <a:r>
              <a:rPr lang="zh-TW" altLang="en-US" sz="1600" dirty="0"/>
              <a:t>批發價 </a:t>
            </a:r>
            <a:r>
              <a:rPr lang="en-US" altLang="zh-TW" sz="1600" dirty="0"/>
              <a:t>= IF('</a:t>
            </a:r>
            <a:r>
              <a:rPr lang="en-US" altLang="zh-TW" sz="1600" dirty="0" err="1"/>
              <a:t>SourceData</a:t>
            </a:r>
            <a:r>
              <a:rPr lang="en-US" altLang="zh-TW" sz="1600" dirty="0"/>
              <a:t>'[</a:t>
            </a:r>
            <a:r>
              <a:rPr lang="zh-TW" altLang="en-US" sz="1600" dirty="0"/>
              <a:t>單價</a:t>
            </a:r>
            <a:r>
              <a:rPr lang="en-US" altLang="zh-TW" sz="1600" dirty="0"/>
              <a:t>]&gt;30,'SourceData'[</a:t>
            </a:r>
            <a:r>
              <a:rPr lang="zh-TW" altLang="en-US" sz="1600" dirty="0"/>
              <a:t>單價</a:t>
            </a:r>
            <a:r>
              <a:rPr lang="en-US" altLang="zh-TW" sz="1600" dirty="0"/>
              <a:t>]*0.86,'SourceData'[</a:t>
            </a:r>
            <a:r>
              <a:rPr lang="zh-TW" altLang="en-US" sz="1600" dirty="0"/>
              <a:t>單價</a:t>
            </a:r>
            <a:r>
              <a:rPr lang="en-US" altLang="zh-TW" sz="1600" dirty="0"/>
              <a:t>]* 0.9)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1" y="2448229"/>
            <a:ext cx="8429371" cy="28402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083" y="2375555"/>
            <a:ext cx="3425924" cy="43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32874"/>
            <a:ext cx="7886700" cy="4744089"/>
          </a:xfrm>
        </p:spPr>
        <p:txBody>
          <a:bodyPr/>
          <a:lstStyle/>
          <a:p>
            <a:r>
              <a:rPr lang="zh-TW" altLang="en-US" dirty="0"/>
              <a:t>銷售量 </a:t>
            </a:r>
            <a:r>
              <a:rPr lang="en-US" altLang="zh-TW" dirty="0"/>
              <a:t>= SUM('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 smtClean="0"/>
              <a:t>平均</a:t>
            </a:r>
            <a:r>
              <a:rPr lang="zh-TW" altLang="en-US" dirty="0"/>
              <a:t>銷售量 </a:t>
            </a:r>
            <a:r>
              <a:rPr lang="en-US" altLang="zh-TW" dirty="0"/>
              <a:t>= AVERAGE(</a:t>
            </a:r>
            <a:r>
              <a:rPr lang="en-US" altLang="zh-TW" dirty="0" err="1"/>
              <a:t>SourceData</a:t>
            </a:r>
            <a:r>
              <a:rPr lang="en-US" altLang="zh-TW" dirty="0"/>
              <a:t>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 smtClean="0"/>
              <a:t>最大</a:t>
            </a:r>
            <a:r>
              <a:rPr lang="zh-TW" altLang="en-US" dirty="0"/>
              <a:t>杯數 </a:t>
            </a:r>
            <a:r>
              <a:rPr lang="en-US" altLang="zh-TW" dirty="0"/>
              <a:t>= MAX('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數量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訂單數量 </a:t>
            </a:r>
            <a:r>
              <a:rPr lang="en-US" altLang="zh-TW" dirty="0"/>
              <a:t>= COUNTROWS('</a:t>
            </a:r>
            <a:r>
              <a:rPr lang="en-US" altLang="zh-TW" dirty="0" err="1"/>
              <a:t>SourceData</a:t>
            </a:r>
            <a:r>
              <a:rPr lang="en-US" altLang="zh-TW" dirty="0"/>
              <a:t>')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7" y="3506770"/>
            <a:ext cx="2303996" cy="2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432874"/>
            <a:ext cx="8100571" cy="47440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/>
              <a:t>門市</a:t>
            </a:r>
            <a:r>
              <a:rPr lang="zh-TW" altLang="en-US" dirty="0"/>
              <a:t>數量 </a:t>
            </a:r>
            <a:r>
              <a:rPr lang="en-US" altLang="zh-TW" dirty="0"/>
              <a:t>= </a:t>
            </a:r>
            <a:r>
              <a:rPr lang="en-US" altLang="zh-TW" dirty="0" err="1"/>
              <a:t>distinctcount</a:t>
            </a:r>
            <a:r>
              <a:rPr lang="en-US" altLang="zh-TW" dirty="0"/>
              <a:t>('</a:t>
            </a:r>
            <a:r>
              <a:rPr lang="en-US" altLang="zh-TW" dirty="0" err="1"/>
              <a:t>SourceData</a:t>
            </a:r>
            <a:r>
              <a:rPr lang="en-US" altLang="zh-TW" dirty="0"/>
              <a:t>'[</a:t>
            </a:r>
            <a:r>
              <a:rPr lang="zh-TW" altLang="en-US" dirty="0"/>
              <a:t>城市</a:t>
            </a:r>
            <a:r>
              <a:rPr lang="en-US" altLang="zh-TW" dirty="0" smtClean="0"/>
              <a:t>])</a:t>
            </a:r>
          </a:p>
          <a:p>
            <a:r>
              <a:rPr lang="zh-TW" altLang="en-US" dirty="0"/>
              <a:t>單店平均銷售量 </a:t>
            </a:r>
            <a:r>
              <a:rPr lang="en-US" altLang="zh-TW" dirty="0"/>
              <a:t>= [</a:t>
            </a:r>
            <a:r>
              <a:rPr lang="zh-TW" altLang="en-US" dirty="0"/>
              <a:t>銷售量</a:t>
            </a:r>
            <a:r>
              <a:rPr lang="en-US" altLang="zh-TW" dirty="0"/>
              <a:t>]/[</a:t>
            </a:r>
            <a:r>
              <a:rPr lang="zh-TW" altLang="en-US" dirty="0"/>
              <a:t>門市數量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ALL</a:t>
            </a:r>
            <a:r>
              <a:rPr lang="zh-TW" altLang="en-US" dirty="0"/>
              <a:t>銷售量 </a:t>
            </a:r>
            <a:r>
              <a:rPr lang="en-US" altLang="zh-TW" dirty="0"/>
              <a:t>= CALCULATE([</a:t>
            </a:r>
            <a:r>
              <a:rPr lang="zh-TW" altLang="en-US" dirty="0"/>
              <a:t>銷售量</a:t>
            </a:r>
            <a:r>
              <a:rPr lang="en-US" altLang="zh-TW" dirty="0"/>
              <a:t>],ALL('</a:t>
            </a:r>
            <a:r>
              <a:rPr lang="en-US" altLang="zh-TW" dirty="0" err="1"/>
              <a:t>SourceData</a:t>
            </a:r>
            <a:r>
              <a:rPr lang="en-US" altLang="zh-TW" dirty="0"/>
              <a:t>'))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662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銷售量</a:t>
            </a:r>
            <a:r>
              <a:rPr lang="en-US" altLang="zh-TW" dirty="0" smtClean="0"/>
              <a:t> (</a:t>
            </a:r>
            <a:r>
              <a:rPr lang="zh-TW" altLang="en-US" dirty="0" smtClean="0"/>
              <a:t>美式</a:t>
            </a:r>
            <a:r>
              <a:rPr lang="en-US" altLang="zh-TW" dirty="0"/>
              <a:t>) 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83995"/>
            <a:ext cx="7886700" cy="4744089"/>
          </a:xfrm>
        </p:spPr>
        <p:txBody>
          <a:bodyPr/>
          <a:lstStyle/>
          <a:p>
            <a:r>
              <a:rPr lang="zh-TW" altLang="en-US" dirty="0"/>
              <a:t>銷售量 </a:t>
            </a:r>
            <a:r>
              <a:rPr lang="en-US" altLang="zh-TW" dirty="0"/>
              <a:t>(</a:t>
            </a:r>
            <a:r>
              <a:rPr lang="zh-TW" altLang="en-US" dirty="0"/>
              <a:t>美式</a:t>
            </a:r>
            <a:r>
              <a:rPr lang="en-US" altLang="zh-TW" dirty="0"/>
              <a:t>) = </a:t>
            </a:r>
          </a:p>
          <a:p>
            <a:r>
              <a:rPr lang="en-US" altLang="zh-TW" dirty="0"/>
              <a:t>CALCULATE([</a:t>
            </a:r>
            <a:r>
              <a:rPr lang="zh-TW" altLang="en-US" dirty="0"/>
              <a:t>銷售量</a:t>
            </a:r>
            <a:r>
              <a:rPr lang="en-US" altLang="zh-TW" dirty="0"/>
              <a:t>], '</a:t>
            </a:r>
            <a:r>
              <a:rPr lang="zh-TW" altLang="en-US" dirty="0"/>
              <a:t>產品表</a:t>
            </a:r>
            <a:r>
              <a:rPr lang="en-US" altLang="zh-TW" dirty="0"/>
              <a:t>'[</a:t>
            </a:r>
            <a:r>
              <a:rPr lang="zh-TW" altLang="en-US" dirty="0"/>
              <a:t>咖啡種類</a:t>
            </a:r>
            <a:r>
              <a:rPr lang="en-US" altLang="zh-TW" dirty="0"/>
              <a:t>] IN { "</a:t>
            </a:r>
            <a:r>
              <a:rPr lang="zh-TW" altLang="en-US" dirty="0"/>
              <a:t>美式</a:t>
            </a:r>
            <a:r>
              <a:rPr lang="en-US" altLang="zh-TW" dirty="0"/>
              <a:t>" </a:t>
            </a:r>
            <a:r>
              <a:rPr lang="en-US" altLang="zh-TW" dirty="0" smtClean="0"/>
              <a:t>})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30" y="2758437"/>
            <a:ext cx="3638643" cy="390079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719" y="2774615"/>
            <a:ext cx="3384281" cy="36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取前</a:t>
            </a:r>
            <a:r>
              <a:rPr lang="en-US" altLang="zh-TW" dirty="0" smtClean="0"/>
              <a:t>N</a:t>
            </a:r>
            <a:r>
              <a:rPr lang="zh-TW" altLang="en-US" dirty="0" smtClean="0"/>
              <a:t>名</a:t>
            </a:r>
            <a:r>
              <a:rPr lang="en-US" altLang="zh-TW" dirty="0" smtClean="0"/>
              <a:t>(</a:t>
            </a:r>
            <a:r>
              <a:rPr lang="zh-TW" altLang="en-US" dirty="0" smtClean="0"/>
              <a:t>城市</a:t>
            </a:r>
            <a:r>
              <a:rPr lang="en-US" altLang="zh-TW" dirty="0" smtClean="0"/>
              <a:t>) </a:t>
            </a:r>
            <a:r>
              <a:rPr lang="en-US" altLang="zh-TW" dirty="0"/>
              <a:t>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11" y="2910902"/>
            <a:ext cx="3407777" cy="37084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719" y="2910902"/>
            <a:ext cx="3069943" cy="3313942"/>
          </a:xfrm>
          <a:prstGeom prst="rect">
            <a:avLst/>
          </a:prstGeom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473" y="1732890"/>
            <a:ext cx="4514286" cy="503809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86" y="3227571"/>
            <a:ext cx="7086828" cy="35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2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月初迄今</a:t>
            </a:r>
            <a:r>
              <a:rPr lang="en-US" altLang="zh-TW" dirty="0" smtClean="0"/>
              <a:t>(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) </a:t>
            </a:r>
            <a:r>
              <a:rPr lang="en-US" altLang="zh-TW" dirty="0"/>
              <a:t>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數量 月初迄今 </a:t>
            </a:r>
            <a:r>
              <a:rPr lang="en-US" altLang="zh-TW" dirty="0"/>
              <a:t>= </a:t>
            </a:r>
            <a:r>
              <a:rPr lang="en-US" altLang="zh-TW" sz="1400" dirty="0" smtClean="0"/>
              <a:t>IF(</a:t>
            </a:r>
            <a:r>
              <a:rPr lang="en-US" altLang="zh-TW" sz="1400" dirty="0"/>
              <a:t>    ISFILTERED('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]),</a:t>
            </a:r>
          </a:p>
          <a:p>
            <a:r>
              <a:rPr lang="en-US" altLang="zh-TW" sz="1400" dirty="0"/>
              <a:t>    ERROR("</a:t>
            </a:r>
            <a:r>
              <a:rPr lang="zh-TW" altLang="en-US" sz="1400" dirty="0"/>
              <a:t>時間智慧快速量值只可依 </a:t>
            </a:r>
            <a:r>
              <a:rPr lang="en-US" altLang="zh-TW" sz="1400" dirty="0"/>
              <a:t>Power BI </a:t>
            </a:r>
            <a:r>
              <a:rPr lang="zh-TW" altLang="en-US" sz="1400" dirty="0"/>
              <a:t>所提供的日期階層或主要日期資料行進行分組或篩選。</a:t>
            </a:r>
            <a:r>
              <a:rPr lang="en-US" altLang="zh-TW" sz="1400" dirty="0" smtClean="0"/>
              <a:t>"),</a:t>
            </a:r>
            <a:r>
              <a:rPr lang="en-US" altLang="zh-TW" sz="1400" dirty="0"/>
              <a:t>    TOTALMTD(SUM('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數量</a:t>
            </a:r>
            <a:r>
              <a:rPr lang="en-US" altLang="zh-TW" sz="1400" dirty="0"/>
              <a:t>]), 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].[Date</a:t>
            </a:r>
            <a:r>
              <a:rPr lang="en-US" altLang="zh-TW" sz="1400" dirty="0" smtClean="0"/>
              <a:t>]))</a:t>
            </a:r>
            <a:endParaRPr lang="en-US" altLang="zh-TW" sz="1400" dirty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80" y="2910902"/>
            <a:ext cx="3205343" cy="3453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324" y="2806242"/>
            <a:ext cx="3148126" cy="33707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365" y="2242063"/>
            <a:ext cx="6328180" cy="44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504949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月初迄今</a:t>
            </a:r>
            <a:r>
              <a:rPr lang="en-US" altLang="zh-TW" dirty="0" smtClean="0"/>
              <a:t>(</a:t>
            </a:r>
            <a:r>
              <a:rPr lang="zh-TW" altLang="en-US" dirty="0" smtClean="0"/>
              <a:t>數量</a:t>
            </a:r>
            <a:r>
              <a:rPr lang="en-US" altLang="zh-TW" dirty="0" smtClean="0"/>
              <a:t>) </a:t>
            </a:r>
            <a:r>
              <a:rPr lang="en-US" altLang="zh-TW" dirty="0"/>
              <a:t>]</a:t>
            </a:r>
            <a:r>
              <a:rPr lang="zh-TW" altLang="en-US" dirty="0" smtClean="0"/>
              <a:t>快速量值自動生成公式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8" y="3672201"/>
            <a:ext cx="1780952" cy="2504762"/>
          </a:xfrm>
          <a:prstGeom prst="rect">
            <a:avLst/>
          </a:prstGeom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數量 月初迄今 </a:t>
            </a:r>
            <a:r>
              <a:rPr lang="en-US" altLang="zh-TW" dirty="0"/>
              <a:t>= </a:t>
            </a:r>
            <a:r>
              <a:rPr lang="en-US" altLang="zh-TW" sz="1400" dirty="0" smtClean="0"/>
              <a:t>IF(</a:t>
            </a:r>
            <a:r>
              <a:rPr lang="en-US" altLang="zh-TW" sz="1400" dirty="0"/>
              <a:t>    ISFILTERED('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]),</a:t>
            </a:r>
          </a:p>
          <a:p>
            <a:r>
              <a:rPr lang="en-US" altLang="zh-TW" sz="1400" dirty="0"/>
              <a:t>    ERROR("</a:t>
            </a:r>
            <a:r>
              <a:rPr lang="zh-TW" altLang="en-US" sz="1400" dirty="0"/>
              <a:t>時間智慧快速量值只可依 </a:t>
            </a:r>
            <a:r>
              <a:rPr lang="en-US" altLang="zh-TW" sz="1400" dirty="0"/>
              <a:t>Power BI </a:t>
            </a:r>
            <a:r>
              <a:rPr lang="zh-TW" altLang="en-US" sz="1400" dirty="0"/>
              <a:t>所提供的日期階層或主要日期資料行進行分組或篩選。</a:t>
            </a:r>
            <a:r>
              <a:rPr lang="en-US" altLang="zh-TW" sz="1400" dirty="0" smtClean="0"/>
              <a:t>"),</a:t>
            </a:r>
            <a:r>
              <a:rPr lang="en-US" altLang="zh-TW" sz="1400" dirty="0"/>
              <a:t>    TOTALMTD(SUM('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數量</a:t>
            </a:r>
            <a:r>
              <a:rPr lang="en-US" altLang="zh-TW" sz="1400" dirty="0"/>
              <a:t>]), '</a:t>
            </a:r>
            <a:r>
              <a:rPr lang="en-US" altLang="zh-TW" sz="1400" dirty="0" err="1"/>
              <a:t>SourceData</a:t>
            </a:r>
            <a:r>
              <a:rPr lang="en-US" altLang="zh-TW" sz="1400" dirty="0"/>
              <a:t>'[</a:t>
            </a:r>
            <a:r>
              <a:rPr lang="zh-TW" altLang="en-US" sz="1400" dirty="0"/>
              <a:t>日期</a:t>
            </a:r>
            <a:r>
              <a:rPr lang="en-US" altLang="zh-TW" sz="1400" dirty="0"/>
              <a:t>].[Date</a:t>
            </a:r>
            <a:r>
              <a:rPr lang="en-US" altLang="zh-TW" sz="1400" dirty="0" smtClean="0"/>
              <a:t>]))</a:t>
            </a:r>
            <a:endParaRPr lang="en-US" altLang="zh-TW" sz="1400" dirty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80" y="2910902"/>
            <a:ext cx="3205343" cy="3453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324" y="2806242"/>
            <a:ext cx="3148126" cy="33707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365" y="2242063"/>
            <a:ext cx="6328180" cy="446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2" y="815952"/>
            <a:ext cx="6820115" cy="5894695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 rot="5400000">
            <a:off x="7844297" y="4465844"/>
            <a:ext cx="1139483" cy="13645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779262" y="4697312"/>
            <a:ext cx="5732886" cy="9111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3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視覺效果：群組直條圖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89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456" b="40919"/>
          <a:stretch/>
        </p:blipFill>
        <p:spPr>
          <a:xfrm>
            <a:off x="1275592" y="1524511"/>
            <a:ext cx="7194038" cy="49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1455996"/>
            <a:ext cx="8244840" cy="511898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視覺效果：群組直條圖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72273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軸</a:t>
            </a:r>
            <a:r>
              <a:rPr lang="en-US" altLang="zh-TW" dirty="0" smtClean="0"/>
              <a:t>:</a:t>
            </a:r>
            <a:r>
              <a:rPr lang="zh-TW" altLang="en-US" dirty="0" smtClean="0"/>
              <a:t>年月</a:t>
            </a:r>
            <a:endParaRPr lang="en-US" altLang="zh-TW" dirty="0" smtClean="0"/>
          </a:p>
          <a:p>
            <a:r>
              <a:rPr lang="zh-TW" altLang="en-US" dirty="0" smtClean="0"/>
              <a:t>值</a:t>
            </a:r>
            <a:r>
              <a:rPr lang="en-US" altLang="zh-TW" dirty="0" smtClean="0"/>
              <a:t>:</a:t>
            </a:r>
            <a:r>
              <a:rPr lang="zh-TW" altLang="en-US" dirty="0" smtClean="0"/>
              <a:t>銷售量</a:t>
            </a:r>
            <a:endParaRPr lang="en-US" altLang="zh-TW" dirty="0" smtClean="0"/>
          </a:p>
          <a:p>
            <a:r>
              <a:rPr lang="zh-TW" altLang="en-US" dirty="0" smtClean="0"/>
              <a:t>圖例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咖啡種類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2" y="3403869"/>
            <a:ext cx="8588716" cy="31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新增平均線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6" y="1799012"/>
            <a:ext cx="9014088" cy="45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781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變更圖列位置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81986"/>
            <a:ext cx="8240538" cy="36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88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視覺效果：環型圖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68425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值</a:t>
            </a:r>
            <a:r>
              <a:rPr lang="en-US" altLang="zh-TW" dirty="0"/>
              <a:t>:</a:t>
            </a:r>
            <a:r>
              <a:rPr lang="zh-TW" altLang="en-US" dirty="0"/>
              <a:t>銷售量</a:t>
            </a:r>
            <a:endParaRPr lang="en-US" altLang="zh-TW" dirty="0"/>
          </a:p>
          <a:p>
            <a:r>
              <a:rPr lang="zh-TW" altLang="en-US" dirty="0"/>
              <a:t>圖例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杯型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2455088"/>
            <a:ext cx="8626812" cy="38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25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視覺效果：卡片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欄位</a:t>
            </a:r>
            <a:r>
              <a:rPr lang="en-US" altLang="zh-TW" dirty="0" smtClean="0"/>
              <a:t>:</a:t>
            </a:r>
            <a:r>
              <a:rPr lang="zh-TW" altLang="en-US" dirty="0"/>
              <a:t>銷售量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1447" b="49280"/>
          <a:stretch/>
        </p:blipFill>
        <p:spPr>
          <a:xfrm>
            <a:off x="806825" y="2494524"/>
            <a:ext cx="7534098" cy="36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88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6242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新增</a:t>
            </a:r>
            <a:r>
              <a:rPr lang="en-US" altLang="zh-TW" dirty="0" smtClean="0"/>
              <a:t>[</a:t>
            </a:r>
            <a:r>
              <a:rPr lang="zh-TW" altLang="en-US" dirty="0" smtClean="0"/>
              <a:t>門市數量</a:t>
            </a:r>
            <a:r>
              <a:rPr lang="en-US" altLang="zh-TW" dirty="0" smtClean="0"/>
              <a:t>]</a:t>
            </a:r>
            <a:r>
              <a:rPr lang="zh-TW" altLang="en-US" dirty="0" smtClean="0"/>
              <a:t>量值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02653" y="12748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TW" altLang="en-US" sz="4400" b="1" kern="1200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5078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b="0" dirty="0" smtClean="0">
                <a:effectLst/>
              </a:rPr>
              <a:t>門市數量 </a:t>
            </a:r>
            <a:r>
              <a:rPr lang="en-US" altLang="zh-TW" b="0" dirty="0" smtClean="0">
                <a:effectLst/>
              </a:rPr>
              <a:t>= </a:t>
            </a:r>
            <a:r>
              <a:rPr lang="en-US" altLang="zh-TW" b="0" dirty="0" err="1" smtClean="0">
                <a:effectLst/>
              </a:rPr>
              <a:t>distinctcount</a:t>
            </a:r>
            <a:r>
              <a:rPr lang="en-US" altLang="zh-TW" b="0" dirty="0" smtClean="0">
                <a:effectLst/>
              </a:rPr>
              <a:t>('</a:t>
            </a:r>
            <a:r>
              <a:rPr lang="en-US" altLang="zh-TW" b="0" dirty="0" err="1" smtClean="0">
                <a:effectLst/>
              </a:rPr>
              <a:t>SourceData</a:t>
            </a:r>
            <a:r>
              <a:rPr lang="en-US" altLang="zh-TW" b="0" dirty="0" smtClean="0">
                <a:effectLst/>
              </a:rPr>
              <a:t>'[</a:t>
            </a:r>
            <a:r>
              <a:rPr lang="zh-TW" altLang="en-US" b="0" dirty="0" smtClean="0">
                <a:effectLst/>
              </a:rPr>
              <a:t>城市</a:t>
            </a:r>
            <a:r>
              <a:rPr lang="en-US" altLang="zh-TW" b="0" dirty="0" smtClean="0">
                <a:effectLst/>
              </a:rPr>
              <a:t>])</a:t>
            </a:r>
            <a:endParaRPr lang="en-US" altLang="zh-TW" b="0" dirty="0">
              <a:effectLst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73865"/>
            <a:ext cx="7821838" cy="37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44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視覺效果</a:t>
            </a:r>
            <a:r>
              <a:rPr lang="zh-TW" altLang="en-US" dirty="0" smtClean="0"/>
              <a:t>：交叉篩選器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2" y="1965818"/>
            <a:ext cx="8895316" cy="44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視覺效果</a:t>
            </a:r>
            <a:r>
              <a:rPr lang="zh-TW" altLang="en-US" dirty="0" smtClean="0"/>
              <a:t>：交叉篩選器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825625"/>
            <a:ext cx="8270253" cy="4351338"/>
          </a:xfrm>
        </p:spPr>
        <p:txBody>
          <a:bodyPr/>
          <a:lstStyle/>
          <a:p>
            <a:r>
              <a:rPr lang="zh-TW" altLang="en-US" dirty="0" smtClean="0"/>
              <a:t>如果需要回覆滑桿控制器需要重新產生交叉篩選器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1" y="2920067"/>
            <a:ext cx="8402286" cy="33918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29" y="1435367"/>
            <a:ext cx="5731498" cy="51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869" y="1681610"/>
            <a:ext cx="4445511" cy="48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取入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產品表</a:t>
            </a:r>
            <a:r>
              <a:rPr lang="en-US" altLang="zh-TW" dirty="0" smtClean="0"/>
              <a:t>_</a:t>
            </a:r>
            <a:r>
              <a:rPr lang="zh-TW" altLang="en-US" dirty="0" smtClean="0"/>
              <a:t>建立模型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9C0B6-C9BD-4C15-BB0E-16C2889549C0}" type="slidenum">
              <a:rPr lang="zh-TW" altLang="en-US" smtClean="0">
                <a:solidFill>
                  <a:prstClr val="black"/>
                </a:solidFill>
              </a:rPr>
              <a:pPr/>
              <a:t>99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3" y="1537265"/>
            <a:ext cx="6269017" cy="49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4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訂設計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22996</TotalTime>
  <Words>1299</Words>
  <Application>Microsoft Office PowerPoint</Application>
  <PresentationFormat>如螢幕大小 (4:3)</PresentationFormat>
  <Paragraphs>299</Paragraphs>
  <Slides>116</Slides>
  <Notes>0</Notes>
  <HiddenSlides>22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11</vt:i4>
      </vt:variant>
      <vt:variant>
        <vt:lpstr>投影片標題</vt:lpstr>
      </vt:variant>
      <vt:variant>
        <vt:i4>116</vt:i4>
      </vt:variant>
    </vt:vector>
  </HeadingPairs>
  <TitlesOfParts>
    <vt:vector size="137" baseType="lpstr">
      <vt:lpstr>맑은 고딕</vt:lpstr>
      <vt:lpstr>Noto Sans TC</vt:lpstr>
      <vt:lpstr>微軟正黑體</vt:lpstr>
      <vt:lpstr>新細明體</vt:lpstr>
      <vt:lpstr>Arial</vt:lpstr>
      <vt:lpstr>Arial Black</vt:lpstr>
      <vt:lpstr>Calibri</vt:lpstr>
      <vt:lpstr>Impact</vt:lpstr>
      <vt:lpstr>Times New Roman</vt:lpstr>
      <vt:lpstr>Wingdings</vt:lpstr>
      <vt:lpstr>5_自訂設計</vt:lpstr>
      <vt:lpstr>4_自訂設計</vt:lpstr>
      <vt:lpstr>7_自訂設計</vt:lpstr>
      <vt:lpstr>8_自訂設計</vt:lpstr>
      <vt:lpstr>10_自訂設計</vt:lpstr>
      <vt:lpstr>11_自訂設計</vt:lpstr>
      <vt:lpstr>12_自訂設計</vt:lpstr>
      <vt:lpstr>2_Office Theme</vt:lpstr>
      <vt:lpstr>22_自訂設計</vt:lpstr>
      <vt:lpstr>23_自訂設計</vt:lpstr>
      <vt:lpstr>24_自訂設計</vt:lpstr>
      <vt:lpstr>Power BI 統計指標實作教學 </vt:lpstr>
      <vt:lpstr>PowerPoint 簡報</vt:lpstr>
      <vt:lpstr>Microsoft Power BI 是軟體服務、應用程式和連接器的集合</vt:lpstr>
      <vt:lpstr>Power BI = Power BI Desktop +雲端服務 +行動裝置 Power BI APP</vt:lpstr>
      <vt:lpstr>下載 Power BI Desktop </vt:lpstr>
      <vt:lpstr>下載 Power BI Mobile </vt:lpstr>
      <vt:lpstr>PowerPoint 簡報</vt:lpstr>
      <vt:lpstr>PowerPoint 簡報</vt:lpstr>
      <vt:lpstr>PowerPoint 簡報</vt:lpstr>
      <vt:lpstr>疫情儀錶板實作</vt:lpstr>
      <vt:lpstr>第一步: 資料如何取得呢</vt:lpstr>
      <vt:lpstr>第一步: 資料如何取得呢</vt:lpstr>
      <vt:lpstr>第二步: 進到 Power BI 匯入資料</vt:lpstr>
      <vt:lpstr>取入資料_網頁</vt:lpstr>
      <vt:lpstr>取入資料_網頁</vt:lpstr>
      <vt:lpstr>取入資料_網頁</vt:lpstr>
      <vt:lpstr>取入資料_網頁</vt:lpstr>
      <vt:lpstr>Power Query</vt:lpstr>
      <vt:lpstr>取入資料_WebAPI</vt:lpstr>
      <vt:lpstr>取入資料_WebAPI</vt:lpstr>
      <vt:lpstr>取入資料_WebAPI</vt:lpstr>
      <vt:lpstr>取入資料_WebAPI</vt:lpstr>
      <vt:lpstr>取入資料_WebAPI</vt:lpstr>
      <vt:lpstr>取入資料_WebAPI</vt:lpstr>
      <vt:lpstr>取入資料_Excel_CSV</vt:lpstr>
      <vt:lpstr>PowerPoint 簡報</vt:lpstr>
      <vt:lpstr>AppSource__匯入更多圖表</vt:lpstr>
      <vt:lpstr>AppSource__匯入更多圖表</vt:lpstr>
      <vt:lpstr>PowerPoint 簡報</vt:lpstr>
      <vt:lpstr>取得各國經緯度資料</vt:lpstr>
      <vt:lpstr>PowerPoint 簡報</vt:lpstr>
      <vt:lpstr>PowerPoint 簡報</vt:lpstr>
      <vt:lpstr>取得資料_匯總資料夾的資料</vt:lpstr>
      <vt:lpstr>取得資料_匯總資料夾的資料</vt:lpstr>
      <vt:lpstr>PowerPoint 簡報</vt:lpstr>
      <vt:lpstr>PowerQuery將第一列當作標題</vt:lpstr>
      <vt:lpstr>PowerQuery篩選</vt:lpstr>
      <vt:lpstr>PowerQuery移除資料行</vt:lpstr>
      <vt:lpstr>PowerQuery移除重複項</vt:lpstr>
      <vt:lpstr>PowerQuery移除空值</vt:lpstr>
      <vt:lpstr>PowerQuery修改資料類型</vt:lpstr>
      <vt:lpstr>PowerQuery修改資料類型</vt:lpstr>
      <vt:lpstr>PowerQuery取代</vt:lpstr>
      <vt:lpstr>PowerQuery填滿</vt:lpstr>
      <vt:lpstr>PowerQuery移動資料行</vt:lpstr>
      <vt:lpstr>PowerQuery分割資料行</vt:lpstr>
      <vt:lpstr>PowerQuery分割資料行 1/2</vt:lpstr>
      <vt:lpstr>PowerQuery分割資料行 2/2</vt:lpstr>
      <vt:lpstr>PowerQuery重新命名</vt:lpstr>
      <vt:lpstr>PowerQuery擷取 1/2</vt:lpstr>
      <vt:lpstr>PowerQuery擷取 2/2</vt:lpstr>
      <vt:lpstr>PowerQuery格式修剪</vt:lpstr>
      <vt:lpstr>PowerQuery設定字母大小寫</vt:lpstr>
      <vt:lpstr>PowerQuery排序</vt:lpstr>
      <vt:lpstr>PowerQuery套用步驟</vt:lpstr>
      <vt:lpstr>PowerQuery套用步驟</vt:lpstr>
      <vt:lpstr>PowerQuery套用步驟</vt:lpstr>
      <vt:lpstr>PowerQuery取消樞紐分析</vt:lpstr>
      <vt:lpstr>PowerQuery條件資料行</vt:lpstr>
      <vt:lpstr>PowerQuery索引資料行</vt:lpstr>
      <vt:lpstr>PowerQuery複製資料行</vt:lpstr>
      <vt:lpstr>PowerQuery數字計算</vt:lpstr>
      <vt:lpstr>PowerQuery日期</vt:lpstr>
      <vt:lpstr>PowerQuery來自範例的資料行</vt:lpstr>
      <vt:lpstr>PowerQuery自訂資料行</vt:lpstr>
      <vt:lpstr>PowerQuery合併資料行</vt:lpstr>
      <vt:lpstr>PowerQuery轉置(行列互換)</vt:lpstr>
      <vt:lpstr>PowerQuery反轉資料列</vt:lpstr>
      <vt:lpstr>PowerQuery計算列數</vt:lpstr>
      <vt:lpstr>PowerQuery分組依據</vt:lpstr>
      <vt:lpstr>PowerQuery複製整張查詢表</vt:lpstr>
      <vt:lpstr>PowerQuery加入新查詢</vt:lpstr>
      <vt:lpstr>PowerQuery加入新查詢</vt:lpstr>
      <vt:lpstr>報表製作</vt:lpstr>
      <vt:lpstr>視覺效果</vt:lpstr>
      <vt:lpstr>PowerPoint 簡報</vt:lpstr>
      <vt:lpstr>PowerPoint 簡報</vt:lpstr>
      <vt:lpstr>DAX(Data Analysis Expression)</vt:lpstr>
      <vt:lpstr>修改[數量]資料類型=&gt;整數</vt:lpstr>
      <vt:lpstr>新增[單價]資料行</vt:lpstr>
      <vt:lpstr>新增[批發價]資料行</vt:lpstr>
      <vt:lpstr>新增[銷售量]量值</vt:lpstr>
      <vt:lpstr>新增[銷售量]量值</vt:lpstr>
      <vt:lpstr>新增[銷售量 (美式) ]快速量值自動生成公式</vt:lpstr>
      <vt:lpstr>新增[取前N名(城市) ]快速量值自動生成公式</vt:lpstr>
      <vt:lpstr>新增[月初迄今(數量) ]快速量值自動生成公式</vt:lpstr>
      <vt:lpstr>新增[月初迄今(數量) ]快速量值自動生成公式</vt:lpstr>
      <vt:lpstr>PowerPoint 簡報</vt:lpstr>
      <vt:lpstr>視覺效果：群組直條圖</vt:lpstr>
      <vt:lpstr>視覺效果：群組直條圖</vt:lpstr>
      <vt:lpstr>新增平均線</vt:lpstr>
      <vt:lpstr>變更圖列位置</vt:lpstr>
      <vt:lpstr>視覺效果：環型圖</vt:lpstr>
      <vt:lpstr>視覺效果：卡片</vt:lpstr>
      <vt:lpstr>新增[門市數量]量值</vt:lpstr>
      <vt:lpstr>視覺效果：交叉篩選器</vt:lpstr>
      <vt:lpstr>視覺效果：交叉篩選器</vt:lpstr>
      <vt:lpstr>取入Excel產品表_建立模型</vt:lpstr>
      <vt:lpstr>取入Excel產品表_建立模型</vt:lpstr>
      <vt:lpstr>取入Excel產品表_建立模型</vt:lpstr>
      <vt:lpstr>取入Excel產品表_建立模型</vt:lpstr>
      <vt:lpstr>取入Excel產品表_建立模型</vt:lpstr>
      <vt:lpstr>取入Excel產品表_建立模型</vt:lpstr>
      <vt:lpstr>新增資料行_單價</vt:lpstr>
      <vt:lpstr>新增量值_銷售金額</vt:lpstr>
      <vt:lpstr>繪製散佈圖</vt:lpstr>
      <vt:lpstr>繪製主頁(銷售量統計)</vt:lpstr>
      <vt:lpstr>下鑽細項網頁(三步驟)</vt:lpstr>
      <vt:lpstr>下鑽細項網頁(步驟1：建立細項網頁)</vt:lpstr>
      <vt:lpstr>下鑽細項網頁(步驟2：新增鑽研欄位)</vt:lpstr>
      <vt:lpstr>下鑽細項網頁(步驟2：新增鑽研欄位)</vt:lpstr>
      <vt:lpstr>步驟3：執行下鑽</vt:lpstr>
      <vt:lpstr>步驟3：執行下鑽</vt:lpstr>
      <vt:lpstr>PowerPoint 簡報</vt:lpstr>
      <vt:lpstr>Power BI APP 查詢院內伺服器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醫師電子班表規劃</dc:title>
  <dc:creator>Apple</dc:creator>
  <cp:lastModifiedBy>鄭聰貴(1039)</cp:lastModifiedBy>
  <cp:revision>1291</cp:revision>
  <dcterms:created xsi:type="dcterms:W3CDTF">2015-04-12T00:54:32Z</dcterms:created>
  <dcterms:modified xsi:type="dcterms:W3CDTF">2021-03-11T06:52:20Z</dcterms:modified>
</cp:coreProperties>
</file>